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72" r:id="rId2"/>
  </p:sldMasterIdLst>
  <p:notesMasterIdLst>
    <p:notesMasterId r:id="rId33"/>
  </p:notesMasterIdLst>
  <p:sldIdLst>
    <p:sldId id="257" r:id="rId3"/>
    <p:sldId id="259" r:id="rId4"/>
    <p:sldId id="260" r:id="rId5"/>
    <p:sldId id="261" r:id="rId6"/>
    <p:sldId id="262"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94FE7-1CC9-4BC1-8998-DEB1F67DC7B8}" v="698" dt="2021-12-29T16:49:43.3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44E88-7CAC-42EA-9292-A9FE2C65BE57}" type="datetimeFigureOut">
              <a:rPr lang="en-US"/>
              <a:t>12/29/2021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8C90D-5B41-40D8-A6C6-5D6DE4639C21}" type="slidenum">
              <a:rPr lang="en-US"/>
              <a:t>‹#›</a:t>
            </a:fld>
            <a:endParaRPr lang="en-US"/>
          </a:p>
        </p:txBody>
      </p:sp>
    </p:spTree>
    <p:extLst>
      <p:ext uri="{BB962C8B-B14F-4D97-AF65-F5344CB8AC3E}">
        <p14:creationId xmlns:p14="http://schemas.microsoft.com/office/powerpoint/2010/main" val="401377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fe9023893_7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bfe9023893_7_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bfe9023893_7_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6" name="Google Shape;56;p14"/>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7" name="Google Shape;57;p14"/>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6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5"/>
          <p:cNvSpPr txBox="1">
            <a:spLocks noGrp="1"/>
          </p:cNvSpPr>
          <p:nvPr>
            <p:ph type="subTitle" idx="1"/>
          </p:nvPr>
        </p:nvSpPr>
        <p:spPr>
          <a:xfrm>
            <a:off x="1524000" y="3602038"/>
            <a:ext cx="9144000" cy="165576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1067"/>
              </a:spcBef>
              <a:spcAft>
                <a:spcPts val="0"/>
              </a:spcAft>
              <a:buClr>
                <a:schemeClr val="dk1"/>
              </a:buClr>
              <a:buSzPts val="1800"/>
              <a:buNone/>
              <a:defRPr sz="2400"/>
            </a:lvl1pPr>
            <a:lvl2pPr lvl="1" algn="ctr">
              <a:lnSpc>
                <a:spcPct val="90000"/>
              </a:lnSpc>
              <a:spcBef>
                <a:spcPts val="533"/>
              </a:spcBef>
              <a:spcAft>
                <a:spcPts val="0"/>
              </a:spcAft>
              <a:buClr>
                <a:schemeClr val="dk1"/>
              </a:buClr>
              <a:buSzPts val="1500"/>
              <a:buNone/>
              <a:defRPr sz="2000"/>
            </a:lvl2pPr>
            <a:lvl3pPr lvl="2" algn="ctr">
              <a:lnSpc>
                <a:spcPct val="90000"/>
              </a:lnSpc>
              <a:spcBef>
                <a:spcPts val="533"/>
              </a:spcBef>
              <a:spcAft>
                <a:spcPts val="0"/>
              </a:spcAft>
              <a:buClr>
                <a:schemeClr val="dk1"/>
              </a:buClr>
              <a:buSzPts val="1400"/>
              <a:buNone/>
              <a:defRPr sz="1900"/>
            </a:lvl3pPr>
            <a:lvl4pPr lvl="3" algn="ctr">
              <a:lnSpc>
                <a:spcPct val="90000"/>
              </a:lnSpc>
              <a:spcBef>
                <a:spcPts val="533"/>
              </a:spcBef>
              <a:spcAft>
                <a:spcPts val="0"/>
              </a:spcAft>
              <a:buClr>
                <a:schemeClr val="dk1"/>
              </a:buClr>
              <a:buSzPts val="1200"/>
              <a:buNone/>
              <a:defRPr sz="1600"/>
            </a:lvl4pPr>
            <a:lvl5pPr lvl="4" algn="ctr">
              <a:lnSpc>
                <a:spcPct val="90000"/>
              </a:lnSpc>
              <a:spcBef>
                <a:spcPts val="533"/>
              </a:spcBef>
              <a:spcAft>
                <a:spcPts val="0"/>
              </a:spcAft>
              <a:buClr>
                <a:schemeClr val="dk1"/>
              </a:buClr>
              <a:buSzPts val="1200"/>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a:endParaRPr/>
          </a:p>
        </p:txBody>
      </p:sp>
      <p:sp>
        <p:nvSpPr>
          <p:cNvPr id="61" name="Google Shape;61;p15"/>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5"/>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5"/>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6" name="Google Shape;66;p16"/>
          <p:cNvSpPr txBox="1">
            <a:spLocks noGrp="1"/>
          </p:cNvSpPr>
          <p:nvPr>
            <p:ph type="body" idx="1"/>
          </p:nvPr>
        </p:nvSpPr>
        <p:spPr>
          <a:xfrm>
            <a:off x="838200" y="1825625"/>
            <a:ext cx="10515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67" name="Google Shape;67;p16"/>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6"/>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831851" y="1709740"/>
            <a:ext cx="10515600" cy="2852737"/>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7"/>
          <p:cNvSpPr txBox="1">
            <a:spLocks noGrp="1"/>
          </p:cNvSpPr>
          <p:nvPr>
            <p:ph type="body" idx="1"/>
          </p:nvPr>
        </p:nvSpPr>
        <p:spPr>
          <a:xfrm>
            <a:off x="831851" y="4589463"/>
            <a:ext cx="10515600" cy="1500187"/>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rgbClr val="888888"/>
              </a:buClr>
              <a:buSzPts val="1800"/>
              <a:buNone/>
              <a:defRPr sz="2400">
                <a:solidFill>
                  <a:srgbClr val="888888"/>
                </a:solidFill>
              </a:defRPr>
            </a:lvl1pPr>
            <a:lvl2pPr marL="1219170" lvl="1" indent="-304792" algn="l">
              <a:lnSpc>
                <a:spcPct val="90000"/>
              </a:lnSpc>
              <a:spcBef>
                <a:spcPts val="533"/>
              </a:spcBef>
              <a:spcAft>
                <a:spcPts val="0"/>
              </a:spcAft>
              <a:buClr>
                <a:srgbClr val="888888"/>
              </a:buClr>
              <a:buSzPts val="1500"/>
              <a:buNone/>
              <a:defRPr sz="2000">
                <a:solidFill>
                  <a:srgbClr val="888888"/>
                </a:solidFill>
              </a:defRPr>
            </a:lvl2pPr>
            <a:lvl3pPr marL="1828754" lvl="2" indent="-304792" algn="l">
              <a:lnSpc>
                <a:spcPct val="90000"/>
              </a:lnSpc>
              <a:spcBef>
                <a:spcPts val="533"/>
              </a:spcBef>
              <a:spcAft>
                <a:spcPts val="0"/>
              </a:spcAft>
              <a:buClr>
                <a:srgbClr val="888888"/>
              </a:buClr>
              <a:buSzPts val="1400"/>
              <a:buNone/>
              <a:defRPr sz="1900">
                <a:solidFill>
                  <a:srgbClr val="888888"/>
                </a:solidFill>
              </a:defRPr>
            </a:lvl3pPr>
            <a:lvl4pPr marL="2438339" lvl="3" indent="-304792" algn="l">
              <a:lnSpc>
                <a:spcPct val="90000"/>
              </a:lnSpc>
              <a:spcBef>
                <a:spcPts val="533"/>
              </a:spcBef>
              <a:spcAft>
                <a:spcPts val="0"/>
              </a:spcAft>
              <a:buClr>
                <a:srgbClr val="888888"/>
              </a:buClr>
              <a:buSzPts val="1200"/>
              <a:buNone/>
              <a:defRPr sz="1600">
                <a:solidFill>
                  <a:srgbClr val="888888"/>
                </a:solidFill>
              </a:defRPr>
            </a:lvl4pPr>
            <a:lvl5pPr marL="3047924" lvl="4" indent="-304792" algn="l">
              <a:lnSpc>
                <a:spcPct val="90000"/>
              </a:lnSpc>
              <a:spcBef>
                <a:spcPts val="533"/>
              </a:spcBef>
              <a:spcAft>
                <a:spcPts val="0"/>
              </a:spcAft>
              <a:buClr>
                <a:srgbClr val="888888"/>
              </a:buClr>
              <a:buSzPts val="1200"/>
              <a:buNone/>
              <a:defRPr sz="1600">
                <a:solidFill>
                  <a:srgbClr val="888888"/>
                </a:solidFill>
              </a:defRPr>
            </a:lvl5pPr>
            <a:lvl6pPr marL="3657509" lvl="5" indent="-304792" algn="l">
              <a:lnSpc>
                <a:spcPct val="90000"/>
              </a:lnSpc>
              <a:spcBef>
                <a:spcPts val="533"/>
              </a:spcBef>
              <a:spcAft>
                <a:spcPts val="0"/>
              </a:spcAft>
              <a:buClr>
                <a:srgbClr val="888888"/>
              </a:buClr>
              <a:buSzPts val="1200"/>
              <a:buNone/>
              <a:defRPr sz="1600">
                <a:solidFill>
                  <a:srgbClr val="888888"/>
                </a:solidFill>
              </a:defRPr>
            </a:lvl6pPr>
            <a:lvl7pPr marL="4267093" lvl="6" indent="-304792" algn="l">
              <a:lnSpc>
                <a:spcPct val="90000"/>
              </a:lnSpc>
              <a:spcBef>
                <a:spcPts val="533"/>
              </a:spcBef>
              <a:spcAft>
                <a:spcPts val="0"/>
              </a:spcAft>
              <a:buClr>
                <a:srgbClr val="888888"/>
              </a:buClr>
              <a:buSzPts val="1200"/>
              <a:buNone/>
              <a:defRPr sz="1600">
                <a:solidFill>
                  <a:srgbClr val="888888"/>
                </a:solidFill>
              </a:defRPr>
            </a:lvl7pPr>
            <a:lvl8pPr marL="4876678" lvl="7" indent="-304792" algn="l">
              <a:lnSpc>
                <a:spcPct val="90000"/>
              </a:lnSpc>
              <a:spcBef>
                <a:spcPts val="533"/>
              </a:spcBef>
              <a:spcAft>
                <a:spcPts val="0"/>
              </a:spcAft>
              <a:buClr>
                <a:srgbClr val="888888"/>
              </a:buClr>
              <a:buSzPts val="1200"/>
              <a:buNone/>
              <a:defRPr sz="1600">
                <a:solidFill>
                  <a:srgbClr val="888888"/>
                </a:solidFill>
              </a:defRPr>
            </a:lvl8pPr>
            <a:lvl9pPr marL="5486263" lvl="8" indent="-304792" algn="l">
              <a:lnSpc>
                <a:spcPct val="90000"/>
              </a:lnSpc>
              <a:spcBef>
                <a:spcPts val="533"/>
              </a:spcBef>
              <a:spcAft>
                <a:spcPts val="0"/>
              </a:spcAft>
              <a:buClr>
                <a:srgbClr val="888888"/>
              </a:buClr>
              <a:buSzPts val="1200"/>
              <a:buNone/>
              <a:defRPr sz="1600">
                <a:solidFill>
                  <a:srgbClr val="888888"/>
                </a:solidFill>
              </a:defRPr>
            </a:lvl9pPr>
          </a:lstStyle>
          <a:p>
            <a:endParaRPr/>
          </a:p>
        </p:txBody>
      </p:sp>
      <p:sp>
        <p:nvSpPr>
          <p:cNvPr id="73" name="Google Shape;73;p17"/>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7"/>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7"/>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8" name="Google Shape;78;p18"/>
          <p:cNvSpPr txBox="1">
            <a:spLocks noGrp="1"/>
          </p:cNvSpPr>
          <p:nvPr>
            <p:ph type="body" idx="1"/>
          </p:nvPr>
        </p:nvSpPr>
        <p:spPr>
          <a:xfrm>
            <a:off x="838200" y="1825625"/>
            <a:ext cx="5181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79" name="Google Shape;79;p18"/>
          <p:cNvSpPr txBox="1">
            <a:spLocks noGrp="1"/>
          </p:cNvSpPr>
          <p:nvPr>
            <p:ph type="body" idx="2"/>
          </p:nvPr>
        </p:nvSpPr>
        <p:spPr>
          <a:xfrm>
            <a:off x="6172200" y="1825625"/>
            <a:ext cx="5181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80" name="Google Shape;80;p18"/>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8"/>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8"/>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839788"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5" name="Google Shape;85;p19"/>
          <p:cNvSpPr txBox="1">
            <a:spLocks noGrp="1"/>
          </p:cNvSpPr>
          <p:nvPr>
            <p:ph type="body" idx="1"/>
          </p:nvPr>
        </p:nvSpPr>
        <p:spPr>
          <a:xfrm>
            <a:off x="839788" y="1681163"/>
            <a:ext cx="5157787" cy="823912"/>
          </a:xfrm>
          <a:prstGeom prst="rect">
            <a:avLst/>
          </a:prstGeom>
          <a:noFill/>
          <a:ln>
            <a:noFill/>
          </a:ln>
        </p:spPr>
        <p:txBody>
          <a:bodyPr spcFirstLastPara="1" wrap="square" lIns="68575" tIns="34275" rIns="68575" bIns="34275" anchor="b" anchorCtr="0">
            <a:normAutofit/>
          </a:bodyPr>
          <a:lstStyle>
            <a:lvl1pPr marL="609585" lvl="0" indent="-304792" algn="l">
              <a:lnSpc>
                <a:spcPct val="90000"/>
              </a:lnSpc>
              <a:spcBef>
                <a:spcPts val="1067"/>
              </a:spcBef>
              <a:spcAft>
                <a:spcPts val="0"/>
              </a:spcAft>
              <a:buClr>
                <a:schemeClr val="dk1"/>
              </a:buClr>
              <a:buSzPts val="1800"/>
              <a:buNone/>
              <a:defRPr sz="2400" b="1"/>
            </a:lvl1pPr>
            <a:lvl2pPr marL="1219170" lvl="1" indent="-304792" algn="l">
              <a:lnSpc>
                <a:spcPct val="90000"/>
              </a:lnSpc>
              <a:spcBef>
                <a:spcPts val="533"/>
              </a:spcBef>
              <a:spcAft>
                <a:spcPts val="0"/>
              </a:spcAft>
              <a:buClr>
                <a:schemeClr val="dk1"/>
              </a:buClr>
              <a:buSzPts val="1500"/>
              <a:buNone/>
              <a:defRPr sz="2000" b="1"/>
            </a:lvl2pPr>
            <a:lvl3pPr marL="1828754" lvl="2" indent="-304792" algn="l">
              <a:lnSpc>
                <a:spcPct val="90000"/>
              </a:lnSpc>
              <a:spcBef>
                <a:spcPts val="533"/>
              </a:spcBef>
              <a:spcAft>
                <a:spcPts val="0"/>
              </a:spcAft>
              <a:buClr>
                <a:schemeClr val="dk1"/>
              </a:buClr>
              <a:buSzPts val="1400"/>
              <a:buNone/>
              <a:defRPr sz="1900" b="1"/>
            </a:lvl3pPr>
            <a:lvl4pPr marL="2438339" lvl="3" indent="-304792" algn="l">
              <a:lnSpc>
                <a:spcPct val="90000"/>
              </a:lnSpc>
              <a:spcBef>
                <a:spcPts val="533"/>
              </a:spcBef>
              <a:spcAft>
                <a:spcPts val="0"/>
              </a:spcAft>
              <a:buClr>
                <a:schemeClr val="dk1"/>
              </a:buClr>
              <a:buSzPts val="1200"/>
              <a:buNone/>
              <a:defRPr sz="1600" b="1"/>
            </a:lvl4pPr>
            <a:lvl5pPr marL="3047924" lvl="4" indent="-304792" algn="l">
              <a:lnSpc>
                <a:spcPct val="90000"/>
              </a:lnSpc>
              <a:spcBef>
                <a:spcPts val="533"/>
              </a:spcBef>
              <a:spcAft>
                <a:spcPts val="0"/>
              </a:spcAft>
              <a:buClr>
                <a:schemeClr val="dk1"/>
              </a:buClr>
              <a:buSzPts val="1200"/>
              <a:buNone/>
              <a:defRPr sz="1600" b="1"/>
            </a:lvl5pPr>
            <a:lvl6pPr marL="3657509" lvl="5" indent="-304792" algn="l">
              <a:lnSpc>
                <a:spcPct val="90000"/>
              </a:lnSpc>
              <a:spcBef>
                <a:spcPts val="533"/>
              </a:spcBef>
              <a:spcAft>
                <a:spcPts val="0"/>
              </a:spcAft>
              <a:buClr>
                <a:schemeClr val="dk1"/>
              </a:buClr>
              <a:buSzPts val="1200"/>
              <a:buNone/>
              <a:defRPr sz="1600" b="1"/>
            </a:lvl6pPr>
            <a:lvl7pPr marL="4267093" lvl="6" indent="-304792" algn="l">
              <a:lnSpc>
                <a:spcPct val="90000"/>
              </a:lnSpc>
              <a:spcBef>
                <a:spcPts val="533"/>
              </a:spcBef>
              <a:spcAft>
                <a:spcPts val="0"/>
              </a:spcAft>
              <a:buClr>
                <a:schemeClr val="dk1"/>
              </a:buClr>
              <a:buSzPts val="1200"/>
              <a:buNone/>
              <a:defRPr sz="1600" b="1"/>
            </a:lvl7pPr>
            <a:lvl8pPr marL="4876678" lvl="7" indent="-304792" algn="l">
              <a:lnSpc>
                <a:spcPct val="90000"/>
              </a:lnSpc>
              <a:spcBef>
                <a:spcPts val="533"/>
              </a:spcBef>
              <a:spcAft>
                <a:spcPts val="0"/>
              </a:spcAft>
              <a:buClr>
                <a:schemeClr val="dk1"/>
              </a:buClr>
              <a:buSzPts val="1200"/>
              <a:buNone/>
              <a:defRPr sz="1600" b="1"/>
            </a:lvl8pPr>
            <a:lvl9pPr marL="5486263" lvl="8" indent="-304792" algn="l">
              <a:lnSpc>
                <a:spcPct val="90000"/>
              </a:lnSpc>
              <a:spcBef>
                <a:spcPts val="533"/>
              </a:spcBef>
              <a:spcAft>
                <a:spcPts val="0"/>
              </a:spcAft>
              <a:buClr>
                <a:schemeClr val="dk1"/>
              </a:buClr>
              <a:buSzPts val="1200"/>
              <a:buNone/>
              <a:defRPr sz="1600" b="1"/>
            </a:lvl9pPr>
          </a:lstStyle>
          <a:p>
            <a:endParaRPr/>
          </a:p>
        </p:txBody>
      </p:sp>
      <p:sp>
        <p:nvSpPr>
          <p:cNvPr id="86" name="Google Shape;86;p19"/>
          <p:cNvSpPr txBox="1">
            <a:spLocks noGrp="1"/>
          </p:cNvSpPr>
          <p:nvPr>
            <p:ph type="body" idx="2"/>
          </p:nvPr>
        </p:nvSpPr>
        <p:spPr>
          <a:xfrm>
            <a:off x="839788" y="2505075"/>
            <a:ext cx="5157787" cy="3684588"/>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87" name="Google Shape;87;p19"/>
          <p:cNvSpPr txBox="1">
            <a:spLocks noGrp="1"/>
          </p:cNvSpPr>
          <p:nvPr>
            <p:ph type="body" idx="3"/>
          </p:nvPr>
        </p:nvSpPr>
        <p:spPr>
          <a:xfrm>
            <a:off x="6172201" y="1681163"/>
            <a:ext cx="5183188" cy="823912"/>
          </a:xfrm>
          <a:prstGeom prst="rect">
            <a:avLst/>
          </a:prstGeom>
          <a:noFill/>
          <a:ln>
            <a:noFill/>
          </a:ln>
        </p:spPr>
        <p:txBody>
          <a:bodyPr spcFirstLastPara="1" wrap="square" lIns="68575" tIns="34275" rIns="68575" bIns="34275" anchor="b" anchorCtr="0">
            <a:normAutofit/>
          </a:bodyPr>
          <a:lstStyle>
            <a:lvl1pPr marL="609585" lvl="0" indent="-304792" algn="l">
              <a:lnSpc>
                <a:spcPct val="90000"/>
              </a:lnSpc>
              <a:spcBef>
                <a:spcPts val="1067"/>
              </a:spcBef>
              <a:spcAft>
                <a:spcPts val="0"/>
              </a:spcAft>
              <a:buClr>
                <a:schemeClr val="dk1"/>
              </a:buClr>
              <a:buSzPts val="1800"/>
              <a:buNone/>
              <a:defRPr sz="2400" b="1"/>
            </a:lvl1pPr>
            <a:lvl2pPr marL="1219170" lvl="1" indent="-304792" algn="l">
              <a:lnSpc>
                <a:spcPct val="90000"/>
              </a:lnSpc>
              <a:spcBef>
                <a:spcPts val="533"/>
              </a:spcBef>
              <a:spcAft>
                <a:spcPts val="0"/>
              </a:spcAft>
              <a:buClr>
                <a:schemeClr val="dk1"/>
              </a:buClr>
              <a:buSzPts val="1500"/>
              <a:buNone/>
              <a:defRPr sz="2000" b="1"/>
            </a:lvl2pPr>
            <a:lvl3pPr marL="1828754" lvl="2" indent="-304792" algn="l">
              <a:lnSpc>
                <a:spcPct val="90000"/>
              </a:lnSpc>
              <a:spcBef>
                <a:spcPts val="533"/>
              </a:spcBef>
              <a:spcAft>
                <a:spcPts val="0"/>
              </a:spcAft>
              <a:buClr>
                <a:schemeClr val="dk1"/>
              </a:buClr>
              <a:buSzPts val="1400"/>
              <a:buNone/>
              <a:defRPr sz="1900" b="1"/>
            </a:lvl3pPr>
            <a:lvl4pPr marL="2438339" lvl="3" indent="-304792" algn="l">
              <a:lnSpc>
                <a:spcPct val="90000"/>
              </a:lnSpc>
              <a:spcBef>
                <a:spcPts val="533"/>
              </a:spcBef>
              <a:spcAft>
                <a:spcPts val="0"/>
              </a:spcAft>
              <a:buClr>
                <a:schemeClr val="dk1"/>
              </a:buClr>
              <a:buSzPts val="1200"/>
              <a:buNone/>
              <a:defRPr sz="1600" b="1"/>
            </a:lvl4pPr>
            <a:lvl5pPr marL="3047924" lvl="4" indent="-304792" algn="l">
              <a:lnSpc>
                <a:spcPct val="90000"/>
              </a:lnSpc>
              <a:spcBef>
                <a:spcPts val="533"/>
              </a:spcBef>
              <a:spcAft>
                <a:spcPts val="0"/>
              </a:spcAft>
              <a:buClr>
                <a:schemeClr val="dk1"/>
              </a:buClr>
              <a:buSzPts val="1200"/>
              <a:buNone/>
              <a:defRPr sz="1600" b="1"/>
            </a:lvl5pPr>
            <a:lvl6pPr marL="3657509" lvl="5" indent="-304792" algn="l">
              <a:lnSpc>
                <a:spcPct val="90000"/>
              </a:lnSpc>
              <a:spcBef>
                <a:spcPts val="533"/>
              </a:spcBef>
              <a:spcAft>
                <a:spcPts val="0"/>
              </a:spcAft>
              <a:buClr>
                <a:schemeClr val="dk1"/>
              </a:buClr>
              <a:buSzPts val="1200"/>
              <a:buNone/>
              <a:defRPr sz="1600" b="1"/>
            </a:lvl6pPr>
            <a:lvl7pPr marL="4267093" lvl="6" indent="-304792" algn="l">
              <a:lnSpc>
                <a:spcPct val="90000"/>
              </a:lnSpc>
              <a:spcBef>
                <a:spcPts val="533"/>
              </a:spcBef>
              <a:spcAft>
                <a:spcPts val="0"/>
              </a:spcAft>
              <a:buClr>
                <a:schemeClr val="dk1"/>
              </a:buClr>
              <a:buSzPts val="1200"/>
              <a:buNone/>
              <a:defRPr sz="1600" b="1"/>
            </a:lvl7pPr>
            <a:lvl8pPr marL="4876678" lvl="7" indent="-304792" algn="l">
              <a:lnSpc>
                <a:spcPct val="90000"/>
              </a:lnSpc>
              <a:spcBef>
                <a:spcPts val="533"/>
              </a:spcBef>
              <a:spcAft>
                <a:spcPts val="0"/>
              </a:spcAft>
              <a:buClr>
                <a:schemeClr val="dk1"/>
              </a:buClr>
              <a:buSzPts val="1200"/>
              <a:buNone/>
              <a:defRPr sz="1600" b="1"/>
            </a:lvl8pPr>
            <a:lvl9pPr marL="5486263" lvl="8" indent="-304792" algn="l">
              <a:lnSpc>
                <a:spcPct val="90000"/>
              </a:lnSpc>
              <a:spcBef>
                <a:spcPts val="533"/>
              </a:spcBef>
              <a:spcAft>
                <a:spcPts val="0"/>
              </a:spcAft>
              <a:buClr>
                <a:schemeClr val="dk1"/>
              </a:buClr>
              <a:buSzPts val="1200"/>
              <a:buNone/>
              <a:defRPr sz="1600" b="1"/>
            </a:lvl9pPr>
          </a:lstStyle>
          <a:p>
            <a:endParaRPr/>
          </a:p>
        </p:txBody>
      </p:sp>
      <p:sp>
        <p:nvSpPr>
          <p:cNvPr id="88" name="Google Shape;88;p19"/>
          <p:cNvSpPr txBox="1">
            <a:spLocks noGrp="1"/>
          </p:cNvSpPr>
          <p:nvPr>
            <p:ph type="body" idx="4"/>
          </p:nvPr>
        </p:nvSpPr>
        <p:spPr>
          <a:xfrm>
            <a:off x="6172201" y="2505075"/>
            <a:ext cx="5183188" cy="3684588"/>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89" name="Google Shape;89;p19"/>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9"/>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9"/>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4" name="Google Shape;94;p20"/>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20"/>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20"/>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9" name="Google Shape;99;p21"/>
          <p:cNvSpPr txBox="1">
            <a:spLocks noGrp="1"/>
          </p:cNvSpPr>
          <p:nvPr>
            <p:ph type="body" idx="1"/>
          </p:nvPr>
        </p:nvSpPr>
        <p:spPr>
          <a:xfrm>
            <a:off x="5183188" y="987426"/>
            <a:ext cx="6172200" cy="4873625"/>
          </a:xfrm>
          <a:prstGeom prst="rect">
            <a:avLst/>
          </a:prstGeom>
          <a:noFill/>
          <a:ln>
            <a:noFill/>
          </a:ln>
        </p:spPr>
        <p:txBody>
          <a:bodyPr spcFirstLastPara="1" wrap="square" lIns="68575" tIns="34275" rIns="68575" bIns="34275" anchor="t" anchorCtr="0">
            <a:normAutofit/>
          </a:bodyPr>
          <a:lstStyle>
            <a:lvl1pPr marL="609585" lvl="0" indent="-507987" algn="l">
              <a:lnSpc>
                <a:spcPct val="90000"/>
              </a:lnSpc>
              <a:spcBef>
                <a:spcPts val="1067"/>
              </a:spcBef>
              <a:spcAft>
                <a:spcPts val="0"/>
              </a:spcAft>
              <a:buClr>
                <a:schemeClr val="dk1"/>
              </a:buClr>
              <a:buSzPts val="2400"/>
              <a:buChar char="•"/>
              <a:defRPr sz="3200"/>
            </a:lvl1pPr>
            <a:lvl2pPr marL="1219170" lvl="1" indent="-482588" algn="l">
              <a:lnSpc>
                <a:spcPct val="90000"/>
              </a:lnSpc>
              <a:spcBef>
                <a:spcPts val="533"/>
              </a:spcBef>
              <a:spcAft>
                <a:spcPts val="0"/>
              </a:spcAft>
              <a:buClr>
                <a:schemeClr val="dk1"/>
              </a:buClr>
              <a:buSzPts val="2100"/>
              <a:buChar char="•"/>
              <a:defRPr sz="2800"/>
            </a:lvl2pPr>
            <a:lvl3pPr marL="1828754" lvl="2" indent="-457189" algn="l">
              <a:lnSpc>
                <a:spcPct val="90000"/>
              </a:lnSpc>
              <a:spcBef>
                <a:spcPts val="533"/>
              </a:spcBef>
              <a:spcAft>
                <a:spcPts val="0"/>
              </a:spcAft>
              <a:buClr>
                <a:schemeClr val="dk1"/>
              </a:buClr>
              <a:buSzPts val="1800"/>
              <a:buChar char="•"/>
              <a:defRPr sz="2400"/>
            </a:lvl3pPr>
            <a:lvl4pPr marL="2438339" lvl="3" indent="-431789" algn="l">
              <a:lnSpc>
                <a:spcPct val="90000"/>
              </a:lnSpc>
              <a:spcBef>
                <a:spcPts val="533"/>
              </a:spcBef>
              <a:spcAft>
                <a:spcPts val="0"/>
              </a:spcAft>
              <a:buClr>
                <a:schemeClr val="dk1"/>
              </a:buClr>
              <a:buSzPts val="1500"/>
              <a:buChar char="•"/>
              <a:defRPr sz="2000"/>
            </a:lvl4pPr>
            <a:lvl5pPr marL="3047924" lvl="4" indent="-431789" algn="l">
              <a:lnSpc>
                <a:spcPct val="90000"/>
              </a:lnSpc>
              <a:spcBef>
                <a:spcPts val="533"/>
              </a:spcBef>
              <a:spcAft>
                <a:spcPts val="0"/>
              </a:spcAft>
              <a:buClr>
                <a:schemeClr val="dk1"/>
              </a:buClr>
              <a:buSzPts val="1500"/>
              <a:buChar char="•"/>
              <a:defRPr sz="2000"/>
            </a:lvl5pPr>
            <a:lvl6pPr marL="3657509" lvl="5" indent="-431789" algn="l">
              <a:lnSpc>
                <a:spcPct val="90000"/>
              </a:lnSpc>
              <a:spcBef>
                <a:spcPts val="533"/>
              </a:spcBef>
              <a:spcAft>
                <a:spcPts val="0"/>
              </a:spcAft>
              <a:buClr>
                <a:schemeClr val="dk1"/>
              </a:buClr>
              <a:buSzPts val="1500"/>
              <a:buChar char="•"/>
              <a:defRPr sz="2000"/>
            </a:lvl6pPr>
            <a:lvl7pPr marL="4267093" lvl="6" indent="-431789" algn="l">
              <a:lnSpc>
                <a:spcPct val="90000"/>
              </a:lnSpc>
              <a:spcBef>
                <a:spcPts val="533"/>
              </a:spcBef>
              <a:spcAft>
                <a:spcPts val="0"/>
              </a:spcAft>
              <a:buClr>
                <a:schemeClr val="dk1"/>
              </a:buClr>
              <a:buSzPts val="1500"/>
              <a:buChar char="•"/>
              <a:defRPr sz="2000"/>
            </a:lvl7pPr>
            <a:lvl8pPr marL="4876678" lvl="7" indent="-431789" algn="l">
              <a:lnSpc>
                <a:spcPct val="90000"/>
              </a:lnSpc>
              <a:spcBef>
                <a:spcPts val="533"/>
              </a:spcBef>
              <a:spcAft>
                <a:spcPts val="0"/>
              </a:spcAft>
              <a:buClr>
                <a:schemeClr val="dk1"/>
              </a:buClr>
              <a:buSzPts val="1500"/>
              <a:buChar char="•"/>
              <a:defRPr sz="2000"/>
            </a:lvl8pPr>
            <a:lvl9pPr marL="5486263" lvl="8" indent="-431789" algn="l">
              <a:lnSpc>
                <a:spcPct val="90000"/>
              </a:lnSpc>
              <a:spcBef>
                <a:spcPts val="533"/>
              </a:spcBef>
              <a:spcAft>
                <a:spcPts val="0"/>
              </a:spcAft>
              <a:buClr>
                <a:schemeClr val="dk1"/>
              </a:buClr>
              <a:buSzPts val="1500"/>
              <a:buChar char="•"/>
              <a:defRPr sz="2000"/>
            </a:lvl9pPr>
          </a:lstStyle>
          <a:p>
            <a:endParaRPr/>
          </a:p>
        </p:txBody>
      </p:sp>
      <p:sp>
        <p:nvSpPr>
          <p:cNvPr id="100" name="Google Shape;100;p21"/>
          <p:cNvSpPr txBox="1">
            <a:spLocks noGrp="1"/>
          </p:cNvSpPr>
          <p:nvPr>
            <p:ph type="body" idx="2"/>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chemeClr val="dk1"/>
              </a:buClr>
              <a:buSzPts val="1200"/>
              <a:buNone/>
              <a:defRPr sz="1600"/>
            </a:lvl1pPr>
            <a:lvl2pPr marL="1219170" lvl="1" indent="-304792" algn="l">
              <a:lnSpc>
                <a:spcPct val="90000"/>
              </a:lnSpc>
              <a:spcBef>
                <a:spcPts val="533"/>
              </a:spcBef>
              <a:spcAft>
                <a:spcPts val="0"/>
              </a:spcAft>
              <a:buClr>
                <a:schemeClr val="dk1"/>
              </a:buClr>
              <a:buSzPts val="1100"/>
              <a:buNone/>
              <a:defRPr sz="1500"/>
            </a:lvl2pPr>
            <a:lvl3pPr marL="1828754" lvl="2" indent="-304792" algn="l">
              <a:lnSpc>
                <a:spcPct val="90000"/>
              </a:lnSpc>
              <a:spcBef>
                <a:spcPts val="533"/>
              </a:spcBef>
              <a:spcAft>
                <a:spcPts val="0"/>
              </a:spcAft>
              <a:buClr>
                <a:schemeClr val="dk1"/>
              </a:buClr>
              <a:buSzPts val="900"/>
              <a:buNone/>
              <a:defRPr sz="1200"/>
            </a:lvl3pPr>
            <a:lvl4pPr marL="2438339" lvl="3" indent="-304792" algn="l">
              <a:lnSpc>
                <a:spcPct val="90000"/>
              </a:lnSpc>
              <a:spcBef>
                <a:spcPts val="533"/>
              </a:spcBef>
              <a:spcAft>
                <a:spcPts val="0"/>
              </a:spcAft>
              <a:buClr>
                <a:schemeClr val="dk1"/>
              </a:buClr>
              <a:buSzPts val="800"/>
              <a:buNone/>
              <a:defRPr sz="1100"/>
            </a:lvl4pPr>
            <a:lvl5pPr marL="3047924" lvl="4" indent="-304792" algn="l">
              <a:lnSpc>
                <a:spcPct val="90000"/>
              </a:lnSpc>
              <a:spcBef>
                <a:spcPts val="533"/>
              </a:spcBef>
              <a:spcAft>
                <a:spcPts val="0"/>
              </a:spcAft>
              <a:buClr>
                <a:schemeClr val="dk1"/>
              </a:buClr>
              <a:buSzPts val="800"/>
              <a:buNone/>
              <a:defRPr sz="1100"/>
            </a:lvl5pPr>
            <a:lvl6pPr marL="3657509" lvl="5" indent="-304792" algn="l">
              <a:lnSpc>
                <a:spcPct val="90000"/>
              </a:lnSpc>
              <a:spcBef>
                <a:spcPts val="533"/>
              </a:spcBef>
              <a:spcAft>
                <a:spcPts val="0"/>
              </a:spcAft>
              <a:buClr>
                <a:schemeClr val="dk1"/>
              </a:buClr>
              <a:buSzPts val="800"/>
              <a:buNone/>
              <a:defRPr sz="1100"/>
            </a:lvl6pPr>
            <a:lvl7pPr marL="4267093" lvl="6" indent="-304792" algn="l">
              <a:lnSpc>
                <a:spcPct val="90000"/>
              </a:lnSpc>
              <a:spcBef>
                <a:spcPts val="533"/>
              </a:spcBef>
              <a:spcAft>
                <a:spcPts val="0"/>
              </a:spcAft>
              <a:buClr>
                <a:schemeClr val="dk1"/>
              </a:buClr>
              <a:buSzPts val="800"/>
              <a:buNone/>
              <a:defRPr sz="1100"/>
            </a:lvl7pPr>
            <a:lvl8pPr marL="4876678" lvl="7" indent="-304792" algn="l">
              <a:lnSpc>
                <a:spcPct val="90000"/>
              </a:lnSpc>
              <a:spcBef>
                <a:spcPts val="533"/>
              </a:spcBef>
              <a:spcAft>
                <a:spcPts val="0"/>
              </a:spcAft>
              <a:buClr>
                <a:schemeClr val="dk1"/>
              </a:buClr>
              <a:buSzPts val="800"/>
              <a:buNone/>
              <a:defRPr sz="1100"/>
            </a:lvl8pPr>
            <a:lvl9pPr marL="5486263" lvl="8" indent="-304792" algn="l">
              <a:lnSpc>
                <a:spcPct val="90000"/>
              </a:lnSpc>
              <a:spcBef>
                <a:spcPts val="533"/>
              </a:spcBef>
              <a:spcAft>
                <a:spcPts val="0"/>
              </a:spcAft>
              <a:buClr>
                <a:schemeClr val="dk1"/>
              </a:buClr>
              <a:buSzPts val="800"/>
              <a:buNone/>
              <a:defRPr sz="1100"/>
            </a:lvl9pPr>
          </a:lstStyle>
          <a:p>
            <a:endParaRPr/>
          </a:p>
        </p:txBody>
      </p:sp>
      <p:sp>
        <p:nvSpPr>
          <p:cNvPr id="101" name="Google Shape;101;p21"/>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21"/>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3" name="Google Shape;103;p21"/>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6" name="Google Shape;106;p22"/>
          <p:cNvSpPr>
            <a:spLocks noGrp="1"/>
          </p:cNvSpPr>
          <p:nvPr>
            <p:ph type="pic" idx="2"/>
          </p:nvPr>
        </p:nvSpPr>
        <p:spPr>
          <a:xfrm>
            <a:off x="5183188" y="987426"/>
            <a:ext cx="6172200" cy="4873625"/>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1067"/>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7" name="Google Shape;107;p22"/>
          <p:cNvSpPr txBox="1">
            <a:spLocks noGrp="1"/>
          </p:cNvSpPr>
          <p:nvPr>
            <p:ph type="body" idx="1"/>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chemeClr val="dk1"/>
              </a:buClr>
              <a:buSzPts val="1200"/>
              <a:buNone/>
              <a:defRPr sz="1600"/>
            </a:lvl1pPr>
            <a:lvl2pPr marL="1219170" lvl="1" indent="-304792" algn="l">
              <a:lnSpc>
                <a:spcPct val="90000"/>
              </a:lnSpc>
              <a:spcBef>
                <a:spcPts val="533"/>
              </a:spcBef>
              <a:spcAft>
                <a:spcPts val="0"/>
              </a:spcAft>
              <a:buClr>
                <a:schemeClr val="dk1"/>
              </a:buClr>
              <a:buSzPts val="1100"/>
              <a:buNone/>
              <a:defRPr sz="1500"/>
            </a:lvl2pPr>
            <a:lvl3pPr marL="1828754" lvl="2" indent="-304792" algn="l">
              <a:lnSpc>
                <a:spcPct val="90000"/>
              </a:lnSpc>
              <a:spcBef>
                <a:spcPts val="533"/>
              </a:spcBef>
              <a:spcAft>
                <a:spcPts val="0"/>
              </a:spcAft>
              <a:buClr>
                <a:schemeClr val="dk1"/>
              </a:buClr>
              <a:buSzPts val="900"/>
              <a:buNone/>
              <a:defRPr sz="1200"/>
            </a:lvl3pPr>
            <a:lvl4pPr marL="2438339" lvl="3" indent="-304792" algn="l">
              <a:lnSpc>
                <a:spcPct val="90000"/>
              </a:lnSpc>
              <a:spcBef>
                <a:spcPts val="533"/>
              </a:spcBef>
              <a:spcAft>
                <a:spcPts val="0"/>
              </a:spcAft>
              <a:buClr>
                <a:schemeClr val="dk1"/>
              </a:buClr>
              <a:buSzPts val="800"/>
              <a:buNone/>
              <a:defRPr sz="1100"/>
            </a:lvl4pPr>
            <a:lvl5pPr marL="3047924" lvl="4" indent="-304792" algn="l">
              <a:lnSpc>
                <a:spcPct val="90000"/>
              </a:lnSpc>
              <a:spcBef>
                <a:spcPts val="533"/>
              </a:spcBef>
              <a:spcAft>
                <a:spcPts val="0"/>
              </a:spcAft>
              <a:buClr>
                <a:schemeClr val="dk1"/>
              </a:buClr>
              <a:buSzPts val="800"/>
              <a:buNone/>
              <a:defRPr sz="1100"/>
            </a:lvl5pPr>
            <a:lvl6pPr marL="3657509" lvl="5" indent="-304792" algn="l">
              <a:lnSpc>
                <a:spcPct val="90000"/>
              </a:lnSpc>
              <a:spcBef>
                <a:spcPts val="533"/>
              </a:spcBef>
              <a:spcAft>
                <a:spcPts val="0"/>
              </a:spcAft>
              <a:buClr>
                <a:schemeClr val="dk1"/>
              </a:buClr>
              <a:buSzPts val="800"/>
              <a:buNone/>
              <a:defRPr sz="1100"/>
            </a:lvl6pPr>
            <a:lvl7pPr marL="4267093" lvl="6" indent="-304792" algn="l">
              <a:lnSpc>
                <a:spcPct val="90000"/>
              </a:lnSpc>
              <a:spcBef>
                <a:spcPts val="533"/>
              </a:spcBef>
              <a:spcAft>
                <a:spcPts val="0"/>
              </a:spcAft>
              <a:buClr>
                <a:schemeClr val="dk1"/>
              </a:buClr>
              <a:buSzPts val="800"/>
              <a:buNone/>
              <a:defRPr sz="1100"/>
            </a:lvl7pPr>
            <a:lvl8pPr marL="4876678" lvl="7" indent="-304792" algn="l">
              <a:lnSpc>
                <a:spcPct val="90000"/>
              </a:lnSpc>
              <a:spcBef>
                <a:spcPts val="533"/>
              </a:spcBef>
              <a:spcAft>
                <a:spcPts val="0"/>
              </a:spcAft>
              <a:buClr>
                <a:schemeClr val="dk1"/>
              </a:buClr>
              <a:buSzPts val="800"/>
              <a:buNone/>
              <a:defRPr sz="1100"/>
            </a:lvl8pPr>
            <a:lvl9pPr marL="5486263" lvl="8" indent="-304792" algn="l">
              <a:lnSpc>
                <a:spcPct val="90000"/>
              </a:lnSpc>
              <a:spcBef>
                <a:spcPts val="533"/>
              </a:spcBef>
              <a:spcAft>
                <a:spcPts val="0"/>
              </a:spcAft>
              <a:buClr>
                <a:schemeClr val="dk1"/>
              </a:buClr>
              <a:buSzPts val="800"/>
              <a:buNone/>
              <a:defRPr sz="1100"/>
            </a:lvl9pPr>
          </a:lstStyle>
          <a:p>
            <a:endParaRPr/>
          </a:p>
        </p:txBody>
      </p:sp>
      <p:sp>
        <p:nvSpPr>
          <p:cNvPr id="108" name="Google Shape;108;p22"/>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9" name="Google Shape;109;p22"/>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22"/>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1"/>
        <p:cNvGrpSpPr/>
        <p:nvPr/>
      </p:nvGrpSpPr>
      <p:grpSpPr>
        <a:xfrm>
          <a:off x="0" y="0"/>
          <a:ext cx="0" cy="0"/>
          <a:chOff x="0" y="0"/>
          <a:chExt cx="0" cy="0"/>
        </a:xfrm>
      </p:grpSpPr>
      <p:sp>
        <p:nvSpPr>
          <p:cNvPr id="112" name="Google Shape;112;p23"/>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3" name="Google Shape;113;p23"/>
          <p:cNvSpPr txBox="1">
            <a:spLocks noGrp="1"/>
          </p:cNvSpPr>
          <p:nvPr>
            <p:ph type="body" idx="1"/>
          </p:nvPr>
        </p:nvSpPr>
        <p:spPr>
          <a:xfrm rot="5400000">
            <a:off x="3920331" y="-1256505"/>
            <a:ext cx="4351339" cy="105156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14" name="Google Shape;114;p23"/>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3"/>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3"/>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rot="5400000">
            <a:off x="7133431" y="1956595"/>
            <a:ext cx="5811839" cy="26289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9" name="Google Shape;119;p24"/>
          <p:cNvSpPr txBox="1">
            <a:spLocks noGrp="1"/>
          </p:cNvSpPr>
          <p:nvPr>
            <p:ph type="body" idx="1"/>
          </p:nvPr>
        </p:nvSpPr>
        <p:spPr>
          <a:xfrm rot="5400000">
            <a:off x="1799431" y="-596105"/>
            <a:ext cx="5811839" cy="77343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20" name="Google Shape;120;p24"/>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4"/>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4"/>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4"/>
        <p:cNvGrpSpPr/>
        <p:nvPr/>
      </p:nvGrpSpPr>
      <p:grpSpPr>
        <a:xfrm>
          <a:off x="0" y="0"/>
          <a:ext cx="0" cy="0"/>
          <a:chOff x="0" y="0"/>
          <a:chExt cx="0" cy="0"/>
        </a:xfrm>
      </p:grpSpPr>
      <p:sp>
        <p:nvSpPr>
          <p:cNvPr id="55" name="Google Shape;55;p14"/>
          <p:cNvSpPr/>
          <p:nvPr/>
        </p:nvSpPr>
        <p:spPr>
          <a:xfrm>
            <a:off x="335360" y="332656"/>
            <a:ext cx="11521280" cy="6192688"/>
          </a:xfrm>
          <a:prstGeom prst="rect">
            <a:avLst/>
          </a:prstGeom>
          <a:solidFill>
            <a:schemeClr val="accent1">
              <a:alpha val="46666"/>
            </a:schemeClr>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alibri"/>
              <a:ea typeface="Calibri"/>
              <a:cs typeface="Calibri"/>
              <a:sym typeface="Calibri"/>
            </a:endParaRPr>
          </a:p>
        </p:txBody>
      </p:sp>
      <p:sp>
        <p:nvSpPr>
          <p:cNvPr id="56" name="Google Shape;56;p14"/>
          <p:cNvSpPr>
            <a:spLocks noGrp="1"/>
          </p:cNvSpPr>
          <p:nvPr>
            <p:ph type="pic" idx="2"/>
          </p:nvPr>
        </p:nvSpPr>
        <p:spPr>
          <a:xfrm>
            <a:off x="335360" y="332656"/>
            <a:ext cx="11521280" cy="6192688"/>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6"/>
          <p:cNvSpPr txBox="1">
            <a:spLocks noGrp="1"/>
          </p:cNvSpPr>
          <p:nvPr>
            <p:ph type="body" idx="1"/>
          </p:nvPr>
        </p:nvSpPr>
        <p:spPr>
          <a:xfrm>
            <a:off x="838200" y="1825625"/>
            <a:ext cx="10515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61" name="Google Shape;61;p16"/>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6"/>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6"/>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831851" y="1709740"/>
            <a:ext cx="10515600" cy="2852737"/>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6" name="Google Shape;66;p17"/>
          <p:cNvSpPr txBox="1">
            <a:spLocks noGrp="1"/>
          </p:cNvSpPr>
          <p:nvPr>
            <p:ph type="body" idx="1"/>
          </p:nvPr>
        </p:nvSpPr>
        <p:spPr>
          <a:xfrm>
            <a:off x="831851" y="4589463"/>
            <a:ext cx="10515600" cy="1500187"/>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rgbClr val="888888"/>
              </a:buClr>
              <a:buSzPts val="1800"/>
              <a:buNone/>
              <a:defRPr sz="2400">
                <a:solidFill>
                  <a:srgbClr val="888888"/>
                </a:solidFill>
              </a:defRPr>
            </a:lvl1pPr>
            <a:lvl2pPr marL="1219170" lvl="1" indent="-304792" algn="l">
              <a:lnSpc>
                <a:spcPct val="90000"/>
              </a:lnSpc>
              <a:spcBef>
                <a:spcPts val="533"/>
              </a:spcBef>
              <a:spcAft>
                <a:spcPts val="0"/>
              </a:spcAft>
              <a:buClr>
                <a:srgbClr val="888888"/>
              </a:buClr>
              <a:buSzPts val="1500"/>
              <a:buNone/>
              <a:defRPr sz="2000">
                <a:solidFill>
                  <a:srgbClr val="888888"/>
                </a:solidFill>
              </a:defRPr>
            </a:lvl2pPr>
            <a:lvl3pPr marL="1828754" lvl="2" indent="-304792" algn="l">
              <a:lnSpc>
                <a:spcPct val="90000"/>
              </a:lnSpc>
              <a:spcBef>
                <a:spcPts val="533"/>
              </a:spcBef>
              <a:spcAft>
                <a:spcPts val="0"/>
              </a:spcAft>
              <a:buClr>
                <a:srgbClr val="888888"/>
              </a:buClr>
              <a:buSzPts val="1400"/>
              <a:buNone/>
              <a:defRPr sz="1900">
                <a:solidFill>
                  <a:srgbClr val="888888"/>
                </a:solidFill>
              </a:defRPr>
            </a:lvl3pPr>
            <a:lvl4pPr marL="2438339" lvl="3" indent="-304792" algn="l">
              <a:lnSpc>
                <a:spcPct val="90000"/>
              </a:lnSpc>
              <a:spcBef>
                <a:spcPts val="533"/>
              </a:spcBef>
              <a:spcAft>
                <a:spcPts val="0"/>
              </a:spcAft>
              <a:buClr>
                <a:srgbClr val="888888"/>
              </a:buClr>
              <a:buSzPts val="1200"/>
              <a:buNone/>
              <a:defRPr sz="1600">
                <a:solidFill>
                  <a:srgbClr val="888888"/>
                </a:solidFill>
              </a:defRPr>
            </a:lvl4pPr>
            <a:lvl5pPr marL="3047924" lvl="4" indent="-304792" algn="l">
              <a:lnSpc>
                <a:spcPct val="90000"/>
              </a:lnSpc>
              <a:spcBef>
                <a:spcPts val="533"/>
              </a:spcBef>
              <a:spcAft>
                <a:spcPts val="0"/>
              </a:spcAft>
              <a:buClr>
                <a:srgbClr val="888888"/>
              </a:buClr>
              <a:buSzPts val="1200"/>
              <a:buNone/>
              <a:defRPr sz="1600">
                <a:solidFill>
                  <a:srgbClr val="888888"/>
                </a:solidFill>
              </a:defRPr>
            </a:lvl5pPr>
            <a:lvl6pPr marL="3657509" lvl="5" indent="-304792" algn="l">
              <a:lnSpc>
                <a:spcPct val="90000"/>
              </a:lnSpc>
              <a:spcBef>
                <a:spcPts val="533"/>
              </a:spcBef>
              <a:spcAft>
                <a:spcPts val="0"/>
              </a:spcAft>
              <a:buClr>
                <a:srgbClr val="888888"/>
              </a:buClr>
              <a:buSzPts val="1200"/>
              <a:buNone/>
              <a:defRPr sz="1600">
                <a:solidFill>
                  <a:srgbClr val="888888"/>
                </a:solidFill>
              </a:defRPr>
            </a:lvl6pPr>
            <a:lvl7pPr marL="4267093" lvl="6" indent="-304792" algn="l">
              <a:lnSpc>
                <a:spcPct val="90000"/>
              </a:lnSpc>
              <a:spcBef>
                <a:spcPts val="533"/>
              </a:spcBef>
              <a:spcAft>
                <a:spcPts val="0"/>
              </a:spcAft>
              <a:buClr>
                <a:srgbClr val="888888"/>
              </a:buClr>
              <a:buSzPts val="1200"/>
              <a:buNone/>
              <a:defRPr sz="1600">
                <a:solidFill>
                  <a:srgbClr val="888888"/>
                </a:solidFill>
              </a:defRPr>
            </a:lvl7pPr>
            <a:lvl8pPr marL="4876678" lvl="7" indent="-304792" algn="l">
              <a:lnSpc>
                <a:spcPct val="90000"/>
              </a:lnSpc>
              <a:spcBef>
                <a:spcPts val="533"/>
              </a:spcBef>
              <a:spcAft>
                <a:spcPts val="0"/>
              </a:spcAft>
              <a:buClr>
                <a:srgbClr val="888888"/>
              </a:buClr>
              <a:buSzPts val="1200"/>
              <a:buNone/>
              <a:defRPr sz="1600">
                <a:solidFill>
                  <a:srgbClr val="888888"/>
                </a:solidFill>
              </a:defRPr>
            </a:lvl8pPr>
            <a:lvl9pPr marL="5486263" lvl="8" indent="-304792" algn="l">
              <a:lnSpc>
                <a:spcPct val="90000"/>
              </a:lnSpc>
              <a:spcBef>
                <a:spcPts val="533"/>
              </a:spcBef>
              <a:spcAft>
                <a:spcPts val="0"/>
              </a:spcAft>
              <a:buClr>
                <a:srgbClr val="888888"/>
              </a:buClr>
              <a:buSzPts val="1200"/>
              <a:buNone/>
              <a:defRPr sz="1600">
                <a:solidFill>
                  <a:srgbClr val="888888"/>
                </a:solidFill>
              </a:defRPr>
            </a:lvl9pPr>
          </a:lstStyle>
          <a:p>
            <a:endParaRPr/>
          </a:p>
        </p:txBody>
      </p:sp>
      <p:sp>
        <p:nvSpPr>
          <p:cNvPr id="67" name="Google Shape;67;p17"/>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7"/>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7"/>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8"/>
          <p:cNvSpPr txBox="1">
            <a:spLocks noGrp="1"/>
          </p:cNvSpPr>
          <p:nvPr>
            <p:ph type="body" idx="1"/>
          </p:nvPr>
        </p:nvSpPr>
        <p:spPr>
          <a:xfrm>
            <a:off x="838200" y="1825625"/>
            <a:ext cx="5181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73" name="Google Shape;73;p18"/>
          <p:cNvSpPr txBox="1">
            <a:spLocks noGrp="1"/>
          </p:cNvSpPr>
          <p:nvPr>
            <p:ph type="body" idx="2"/>
          </p:nvPr>
        </p:nvSpPr>
        <p:spPr>
          <a:xfrm>
            <a:off x="6172200" y="1825625"/>
            <a:ext cx="5181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74" name="Google Shape;74;p18"/>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8"/>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8"/>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839788"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9" name="Google Shape;79;p19"/>
          <p:cNvSpPr txBox="1">
            <a:spLocks noGrp="1"/>
          </p:cNvSpPr>
          <p:nvPr>
            <p:ph type="body" idx="1"/>
          </p:nvPr>
        </p:nvSpPr>
        <p:spPr>
          <a:xfrm>
            <a:off x="839788" y="1681163"/>
            <a:ext cx="5157787" cy="823912"/>
          </a:xfrm>
          <a:prstGeom prst="rect">
            <a:avLst/>
          </a:prstGeom>
          <a:noFill/>
          <a:ln>
            <a:noFill/>
          </a:ln>
        </p:spPr>
        <p:txBody>
          <a:bodyPr spcFirstLastPara="1" wrap="square" lIns="68575" tIns="34275" rIns="68575" bIns="34275" anchor="b" anchorCtr="0">
            <a:normAutofit/>
          </a:bodyPr>
          <a:lstStyle>
            <a:lvl1pPr marL="609585" lvl="0" indent="-304792" algn="l">
              <a:lnSpc>
                <a:spcPct val="90000"/>
              </a:lnSpc>
              <a:spcBef>
                <a:spcPts val="1067"/>
              </a:spcBef>
              <a:spcAft>
                <a:spcPts val="0"/>
              </a:spcAft>
              <a:buClr>
                <a:schemeClr val="dk1"/>
              </a:buClr>
              <a:buSzPts val="1800"/>
              <a:buNone/>
              <a:defRPr sz="2400" b="1"/>
            </a:lvl1pPr>
            <a:lvl2pPr marL="1219170" lvl="1" indent="-304792" algn="l">
              <a:lnSpc>
                <a:spcPct val="90000"/>
              </a:lnSpc>
              <a:spcBef>
                <a:spcPts val="533"/>
              </a:spcBef>
              <a:spcAft>
                <a:spcPts val="0"/>
              </a:spcAft>
              <a:buClr>
                <a:schemeClr val="dk1"/>
              </a:buClr>
              <a:buSzPts val="1500"/>
              <a:buNone/>
              <a:defRPr sz="2000" b="1"/>
            </a:lvl2pPr>
            <a:lvl3pPr marL="1828754" lvl="2" indent="-304792" algn="l">
              <a:lnSpc>
                <a:spcPct val="90000"/>
              </a:lnSpc>
              <a:spcBef>
                <a:spcPts val="533"/>
              </a:spcBef>
              <a:spcAft>
                <a:spcPts val="0"/>
              </a:spcAft>
              <a:buClr>
                <a:schemeClr val="dk1"/>
              </a:buClr>
              <a:buSzPts val="1400"/>
              <a:buNone/>
              <a:defRPr sz="1900" b="1"/>
            </a:lvl3pPr>
            <a:lvl4pPr marL="2438339" lvl="3" indent="-304792" algn="l">
              <a:lnSpc>
                <a:spcPct val="90000"/>
              </a:lnSpc>
              <a:spcBef>
                <a:spcPts val="533"/>
              </a:spcBef>
              <a:spcAft>
                <a:spcPts val="0"/>
              </a:spcAft>
              <a:buClr>
                <a:schemeClr val="dk1"/>
              </a:buClr>
              <a:buSzPts val="1200"/>
              <a:buNone/>
              <a:defRPr sz="1600" b="1"/>
            </a:lvl4pPr>
            <a:lvl5pPr marL="3047924" lvl="4" indent="-304792" algn="l">
              <a:lnSpc>
                <a:spcPct val="90000"/>
              </a:lnSpc>
              <a:spcBef>
                <a:spcPts val="533"/>
              </a:spcBef>
              <a:spcAft>
                <a:spcPts val="0"/>
              </a:spcAft>
              <a:buClr>
                <a:schemeClr val="dk1"/>
              </a:buClr>
              <a:buSzPts val="1200"/>
              <a:buNone/>
              <a:defRPr sz="1600" b="1"/>
            </a:lvl5pPr>
            <a:lvl6pPr marL="3657509" lvl="5" indent="-304792" algn="l">
              <a:lnSpc>
                <a:spcPct val="90000"/>
              </a:lnSpc>
              <a:spcBef>
                <a:spcPts val="533"/>
              </a:spcBef>
              <a:spcAft>
                <a:spcPts val="0"/>
              </a:spcAft>
              <a:buClr>
                <a:schemeClr val="dk1"/>
              </a:buClr>
              <a:buSzPts val="1200"/>
              <a:buNone/>
              <a:defRPr sz="1600" b="1"/>
            </a:lvl6pPr>
            <a:lvl7pPr marL="4267093" lvl="6" indent="-304792" algn="l">
              <a:lnSpc>
                <a:spcPct val="90000"/>
              </a:lnSpc>
              <a:spcBef>
                <a:spcPts val="533"/>
              </a:spcBef>
              <a:spcAft>
                <a:spcPts val="0"/>
              </a:spcAft>
              <a:buClr>
                <a:schemeClr val="dk1"/>
              </a:buClr>
              <a:buSzPts val="1200"/>
              <a:buNone/>
              <a:defRPr sz="1600" b="1"/>
            </a:lvl7pPr>
            <a:lvl8pPr marL="4876678" lvl="7" indent="-304792" algn="l">
              <a:lnSpc>
                <a:spcPct val="90000"/>
              </a:lnSpc>
              <a:spcBef>
                <a:spcPts val="533"/>
              </a:spcBef>
              <a:spcAft>
                <a:spcPts val="0"/>
              </a:spcAft>
              <a:buClr>
                <a:schemeClr val="dk1"/>
              </a:buClr>
              <a:buSzPts val="1200"/>
              <a:buNone/>
              <a:defRPr sz="1600" b="1"/>
            </a:lvl8pPr>
            <a:lvl9pPr marL="5486263" lvl="8" indent="-304792" algn="l">
              <a:lnSpc>
                <a:spcPct val="90000"/>
              </a:lnSpc>
              <a:spcBef>
                <a:spcPts val="533"/>
              </a:spcBef>
              <a:spcAft>
                <a:spcPts val="0"/>
              </a:spcAft>
              <a:buClr>
                <a:schemeClr val="dk1"/>
              </a:buClr>
              <a:buSzPts val="1200"/>
              <a:buNone/>
              <a:defRPr sz="1600" b="1"/>
            </a:lvl9pPr>
          </a:lstStyle>
          <a:p>
            <a:endParaRPr/>
          </a:p>
        </p:txBody>
      </p:sp>
      <p:sp>
        <p:nvSpPr>
          <p:cNvPr id="80" name="Google Shape;80;p19"/>
          <p:cNvSpPr txBox="1">
            <a:spLocks noGrp="1"/>
          </p:cNvSpPr>
          <p:nvPr>
            <p:ph type="body" idx="2"/>
          </p:nvPr>
        </p:nvSpPr>
        <p:spPr>
          <a:xfrm>
            <a:off x="839788" y="2505075"/>
            <a:ext cx="5157787" cy="3684588"/>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81" name="Google Shape;81;p19"/>
          <p:cNvSpPr txBox="1">
            <a:spLocks noGrp="1"/>
          </p:cNvSpPr>
          <p:nvPr>
            <p:ph type="body" idx="3"/>
          </p:nvPr>
        </p:nvSpPr>
        <p:spPr>
          <a:xfrm>
            <a:off x="6172201" y="1681163"/>
            <a:ext cx="5183188" cy="823912"/>
          </a:xfrm>
          <a:prstGeom prst="rect">
            <a:avLst/>
          </a:prstGeom>
          <a:noFill/>
          <a:ln>
            <a:noFill/>
          </a:ln>
        </p:spPr>
        <p:txBody>
          <a:bodyPr spcFirstLastPara="1" wrap="square" lIns="68575" tIns="34275" rIns="68575" bIns="34275" anchor="b" anchorCtr="0">
            <a:normAutofit/>
          </a:bodyPr>
          <a:lstStyle>
            <a:lvl1pPr marL="609585" lvl="0" indent="-304792" algn="l">
              <a:lnSpc>
                <a:spcPct val="90000"/>
              </a:lnSpc>
              <a:spcBef>
                <a:spcPts val="1067"/>
              </a:spcBef>
              <a:spcAft>
                <a:spcPts val="0"/>
              </a:spcAft>
              <a:buClr>
                <a:schemeClr val="dk1"/>
              </a:buClr>
              <a:buSzPts val="1800"/>
              <a:buNone/>
              <a:defRPr sz="2400" b="1"/>
            </a:lvl1pPr>
            <a:lvl2pPr marL="1219170" lvl="1" indent="-304792" algn="l">
              <a:lnSpc>
                <a:spcPct val="90000"/>
              </a:lnSpc>
              <a:spcBef>
                <a:spcPts val="533"/>
              </a:spcBef>
              <a:spcAft>
                <a:spcPts val="0"/>
              </a:spcAft>
              <a:buClr>
                <a:schemeClr val="dk1"/>
              </a:buClr>
              <a:buSzPts val="1500"/>
              <a:buNone/>
              <a:defRPr sz="2000" b="1"/>
            </a:lvl2pPr>
            <a:lvl3pPr marL="1828754" lvl="2" indent="-304792" algn="l">
              <a:lnSpc>
                <a:spcPct val="90000"/>
              </a:lnSpc>
              <a:spcBef>
                <a:spcPts val="533"/>
              </a:spcBef>
              <a:spcAft>
                <a:spcPts val="0"/>
              </a:spcAft>
              <a:buClr>
                <a:schemeClr val="dk1"/>
              </a:buClr>
              <a:buSzPts val="1400"/>
              <a:buNone/>
              <a:defRPr sz="1900" b="1"/>
            </a:lvl3pPr>
            <a:lvl4pPr marL="2438339" lvl="3" indent="-304792" algn="l">
              <a:lnSpc>
                <a:spcPct val="90000"/>
              </a:lnSpc>
              <a:spcBef>
                <a:spcPts val="533"/>
              </a:spcBef>
              <a:spcAft>
                <a:spcPts val="0"/>
              </a:spcAft>
              <a:buClr>
                <a:schemeClr val="dk1"/>
              </a:buClr>
              <a:buSzPts val="1200"/>
              <a:buNone/>
              <a:defRPr sz="1600" b="1"/>
            </a:lvl4pPr>
            <a:lvl5pPr marL="3047924" lvl="4" indent="-304792" algn="l">
              <a:lnSpc>
                <a:spcPct val="90000"/>
              </a:lnSpc>
              <a:spcBef>
                <a:spcPts val="533"/>
              </a:spcBef>
              <a:spcAft>
                <a:spcPts val="0"/>
              </a:spcAft>
              <a:buClr>
                <a:schemeClr val="dk1"/>
              </a:buClr>
              <a:buSzPts val="1200"/>
              <a:buNone/>
              <a:defRPr sz="1600" b="1"/>
            </a:lvl5pPr>
            <a:lvl6pPr marL="3657509" lvl="5" indent="-304792" algn="l">
              <a:lnSpc>
                <a:spcPct val="90000"/>
              </a:lnSpc>
              <a:spcBef>
                <a:spcPts val="533"/>
              </a:spcBef>
              <a:spcAft>
                <a:spcPts val="0"/>
              </a:spcAft>
              <a:buClr>
                <a:schemeClr val="dk1"/>
              </a:buClr>
              <a:buSzPts val="1200"/>
              <a:buNone/>
              <a:defRPr sz="1600" b="1"/>
            </a:lvl6pPr>
            <a:lvl7pPr marL="4267093" lvl="6" indent="-304792" algn="l">
              <a:lnSpc>
                <a:spcPct val="90000"/>
              </a:lnSpc>
              <a:spcBef>
                <a:spcPts val="533"/>
              </a:spcBef>
              <a:spcAft>
                <a:spcPts val="0"/>
              </a:spcAft>
              <a:buClr>
                <a:schemeClr val="dk1"/>
              </a:buClr>
              <a:buSzPts val="1200"/>
              <a:buNone/>
              <a:defRPr sz="1600" b="1"/>
            </a:lvl7pPr>
            <a:lvl8pPr marL="4876678" lvl="7" indent="-304792" algn="l">
              <a:lnSpc>
                <a:spcPct val="90000"/>
              </a:lnSpc>
              <a:spcBef>
                <a:spcPts val="533"/>
              </a:spcBef>
              <a:spcAft>
                <a:spcPts val="0"/>
              </a:spcAft>
              <a:buClr>
                <a:schemeClr val="dk1"/>
              </a:buClr>
              <a:buSzPts val="1200"/>
              <a:buNone/>
              <a:defRPr sz="1600" b="1"/>
            </a:lvl8pPr>
            <a:lvl9pPr marL="5486263" lvl="8" indent="-304792" algn="l">
              <a:lnSpc>
                <a:spcPct val="90000"/>
              </a:lnSpc>
              <a:spcBef>
                <a:spcPts val="533"/>
              </a:spcBef>
              <a:spcAft>
                <a:spcPts val="0"/>
              </a:spcAft>
              <a:buClr>
                <a:schemeClr val="dk1"/>
              </a:buClr>
              <a:buSzPts val="1200"/>
              <a:buNone/>
              <a:defRPr sz="1600" b="1"/>
            </a:lvl9pPr>
          </a:lstStyle>
          <a:p>
            <a:endParaRPr/>
          </a:p>
        </p:txBody>
      </p:sp>
      <p:sp>
        <p:nvSpPr>
          <p:cNvPr id="82" name="Google Shape;82;p19"/>
          <p:cNvSpPr txBox="1">
            <a:spLocks noGrp="1"/>
          </p:cNvSpPr>
          <p:nvPr>
            <p:ph type="body" idx="4"/>
          </p:nvPr>
        </p:nvSpPr>
        <p:spPr>
          <a:xfrm>
            <a:off x="6172201" y="2505075"/>
            <a:ext cx="5183188" cy="3684588"/>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83" name="Google Shape;83;p19"/>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9"/>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9"/>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20"/>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20"/>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20"/>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21"/>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21"/>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21"/>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22"/>
          <p:cNvSpPr txBox="1">
            <a:spLocks noGrp="1"/>
          </p:cNvSpPr>
          <p:nvPr>
            <p:ph type="body" idx="1"/>
          </p:nvPr>
        </p:nvSpPr>
        <p:spPr>
          <a:xfrm>
            <a:off x="5183188" y="987426"/>
            <a:ext cx="6172200" cy="4873625"/>
          </a:xfrm>
          <a:prstGeom prst="rect">
            <a:avLst/>
          </a:prstGeom>
          <a:noFill/>
          <a:ln>
            <a:noFill/>
          </a:ln>
        </p:spPr>
        <p:txBody>
          <a:bodyPr spcFirstLastPara="1" wrap="square" lIns="68575" tIns="34275" rIns="68575" bIns="34275" anchor="t" anchorCtr="0">
            <a:normAutofit/>
          </a:bodyPr>
          <a:lstStyle>
            <a:lvl1pPr marL="609585" lvl="0" indent="-507987" algn="l">
              <a:lnSpc>
                <a:spcPct val="90000"/>
              </a:lnSpc>
              <a:spcBef>
                <a:spcPts val="1067"/>
              </a:spcBef>
              <a:spcAft>
                <a:spcPts val="0"/>
              </a:spcAft>
              <a:buClr>
                <a:schemeClr val="dk1"/>
              </a:buClr>
              <a:buSzPts val="2400"/>
              <a:buChar char="•"/>
              <a:defRPr sz="3200"/>
            </a:lvl1pPr>
            <a:lvl2pPr marL="1219170" lvl="1" indent="-482588" algn="l">
              <a:lnSpc>
                <a:spcPct val="90000"/>
              </a:lnSpc>
              <a:spcBef>
                <a:spcPts val="533"/>
              </a:spcBef>
              <a:spcAft>
                <a:spcPts val="0"/>
              </a:spcAft>
              <a:buClr>
                <a:schemeClr val="dk1"/>
              </a:buClr>
              <a:buSzPts val="2100"/>
              <a:buChar char="•"/>
              <a:defRPr sz="2800"/>
            </a:lvl2pPr>
            <a:lvl3pPr marL="1828754" lvl="2" indent="-457189" algn="l">
              <a:lnSpc>
                <a:spcPct val="90000"/>
              </a:lnSpc>
              <a:spcBef>
                <a:spcPts val="533"/>
              </a:spcBef>
              <a:spcAft>
                <a:spcPts val="0"/>
              </a:spcAft>
              <a:buClr>
                <a:schemeClr val="dk1"/>
              </a:buClr>
              <a:buSzPts val="1800"/>
              <a:buChar char="•"/>
              <a:defRPr sz="2400"/>
            </a:lvl3pPr>
            <a:lvl4pPr marL="2438339" lvl="3" indent="-431789" algn="l">
              <a:lnSpc>
                <a:spcPct val="90000"/>
              </a:lnSpc>
              <a:spcBef>
                <a:spcPts val="533"/>
              </a:spcBef>
              <a:spcAft>
                <a:spcPts val="0"/>
              </a:spcAft>
              <a:buClr>
                <a:schemeClr val="dk1"/>
              </a:buClr>
              <a:buSzPts val="1500"/>
              <a:buChar char="•"/>
              <a:defRPr sz="2000"/>
            </a:lvl4pPr>
            <a:lvl5pPr marL="3047924" lvl="4" indent="-431789" algn="l">
              <a:lnSpc>
                <a:spcPct val="90000"/>
              </a:lnSpc>
              <a:spcBef>
                <a:spcPts val="533"/>
              </a:spcBef>
              <a:spcAft>
                <a:spcPts val="0"/>
              </a:spcAft>
              <a:buClr>
                <a:schemeClr val="dk1"/>
              </a:buClr>
              <a:buSzPts val="1500"/>
              <a:buChar char="•"/>
              <a:defRPr sz="2000"/>
            </a:lvl5pPr>
            <a:lvl6pPr marL="3657509" lvl="5" indent="-431789" algn="l">
              <a:lnSpc>
                <a:spcPct val="90000"/>
              </a:lnSpc>
              <a:spcBef>
                <a:spcPts val="533"/>
              </a:spcBef>
              <a:spcAft>
                <a:spcPts val="0"/>
              </a:spcAft>
              <a:buClr>
                <a:schemeClr val="dk1"/>
              </a:buClr>
              <a:buSzPts val="1500"/>
              <a:buChar char="•"/>
              <a:defRPr sz="2000"/>
            </a:lvl6pPr>
            <a:lvl7pPr marL="4267093" lvl="6" indent="-431789" algn="l">
              <a:lnSpc>
                <a:spcPct val="90000"/>
              </a:lnSpc>
              <a:spcBef>
                <a:spcPts val="533"/>
              </a:spcBef>
              <a:spcAft>
                <a:spcPts val="0"/>
              </a:spcAft>
              <a:buClr>
                <a:schemeClr val="dk1"/>
              </a:buClr>
              <a:buSzPts val="1500"/>
              <a:buChar char="•"/>
              <a:defRPr sz="2000"/>
            </a:lvl7pPr>
            <a:lvl8pPr marL="4876678" lvl="7" indent="-431789" algn="l">
              <a:lnSpc>
                <a:spcPct val="90000"/>
              </a:lnSpc>
              <a:spcBef>
                <a:spcPts val="533"/>
              </a:spcBef>
              <a:spcAft>
                <a:spcPts val="0"/>
              </a:spcAft>
              <a:buClr>
                <a:schemeClr val="dk1"/>
              </a:buClr>
              <a:buSzPts val="1500"/>
              <a:buChar char="•"/>
              <a:defRPr sz="2000"/>
            </a:lvl8pPr>
            <a:lvl9pPr marL="5486263" lvl="8" indent="-431789" algn="l">
              <a:lnSpc>
                <a:spcPct val="90000"/>
              </a:lnSpc>
              <a:spcBef>
                <a:spcPts val="533"/>
              </a:spcBef>
              <a:spcAft>
                <a:spcPts val="0"/>
              </a:spcAft>
              <a:buClr>
                <a:schemeClr val="dk1"/>
              </a:buClr>
              <a:buSzPts val="1500"/>
              <a:buChar char="•"/>
              <a:defRPr sz="2000"/>
            </a:lvl9pPr>
          </a:lstStyle>
          <a:p>
            <a:endParaRPr/>
          </a:p>
        </p:txBody>
      </p:sp>
      <p:sp>
        <p:nvSpPr>
          <p:cNvPr id="98" name="Google Shape;98;p22"/>
          <p:cNvSpPr txBox="1">
            <a:spLocks noGrp="1"/>
          </p:cNvSpPr>
          <p:nvPr>
            <p:ph type="body" idx="2"/>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chemeClr val="dk1"/>
              </a:buClr>
              <a:buSzPts val="1200"/>
              <a:buNone/>
              <a:defRPr sz="1600"/>
            </a:lvl1pPr>
            <a:lvl2pPr marL="1219170" lvl="1" indent="-304792" algn="l">
              <a:lnSpc>
                <a:spcPct val="90000"/>
              </a:lnSpc>
              <a:spcBef>
                <a:spcPts val="533"/>
              </a:spcBef>
              <a:spcAft>
                <a:spcPts val="0"/>
              </a:spcAft>
              <a:buClr>
                <a:schemeClr val="dk1"/>
              </a:buClr>
              <a:buSzPts val="1100"/>
              <a:buNone/>
              <a:defRPr sz="1500"/>
            </a:lvl2pPr>
            <a:lvl3pPr marL="1828754" lvl="2" indent="-304792" algn="l">
              <a:lnSpc>
                <a:spcPct val="90000"/>
              </a:lnSpc>
              <a:spcBef>
                <a:spcPts val="533"/>
              </a:spcBef>
              <a:spcAft>
                <a:spcPts val="0"/>
              </a:spcAft>
              <a:buClr>
                <a:schemeClr val="dk1"/>
              </a:buClr>
              <a:buSzPts val="900"/>
              <a:buNone/>
              <a:defRPr sz="1200"/>
            </a:lvl3pPr>
            <a:lvl4pPr marL="2438339" lvl="3" indent="-304792" algn="l">
              <a:lnSpc>
                <a:spcPct val="90000"/>
              </a:lnSpc>
              <a:spcBef>
                <a:spcPts val="533"/>
              </a:spcBef>
              <a:spcAft>
                <a:spcPts val="0"/>
              </a:spcAft>
              <a:buClr>
                <a:schemeClr val="dk1"/>
              </a:buClr>
              <a:buSzPts val="800"/>
              <a:buNone/>
              <a:defRPr sz="1100"/>
            </a:lvl4pPr>
            <a:lvl5pPr marL="3047924" lvl="4" indent="-304792" algn="l">
              <a:lnSpc>
                <a:spcPct val="90000"/>
              </a:lnSpc>
              <a:spcBef>
                <a:spcPts val="533"/>
              </a:spcBef>
              <a:spcAft>
                <a:spcPts val="0"/>
              </a:spcAft>
              <a:buClr>
                <a:schemeClr val="dk1"/>
              </a:buClr>
              <a:buSzPts val="800"/>
              <a:buNone/>
              <a:defRPr sz="1100"/>
            </a:lvl5pPr>
            <a:lvl6pPr marL="3657509" lvl="5" indent="-304792" algn="l">
              <a:lnSpc>
                <a:spcPct val="90000"/>
              </a:lnSpc>
              <a:spcBef>
                <a:spcPts val="533"/>
              </a:spcBef>
              <a:spcAft>
                <a:spcPts val="0"/>
              </a:spcAft>
              <a:buClr>
                <a:schemeClr val="dk1"/>
              </a:buClr>
              <a:buSzPts val="800"/>
              <a:buNone/>
              <a:defRPr sz="1100"/>
            </a:lvl6pPr>
            <a:lvl7pPr marL="4267093" lvl="6" indent="-304792" algn="l">
              <a:lnSpc>
                <a:spcPct val="90000"/>
              </a:lnSpc>
              <a:spcBef>
                <a:spcPts val="533"/>
              </a:spcBef>
              <a:spcAft>
                <a:spcPts val="0"/>
              </a:spcAft>
              <a:buClr>
                <a:schemeClr val="dk1"/>
              </a:buClr>
              <a:buSzPts val="800"/>
              <a:buNone/>
              <a:defRPr sz="1100"/>
            </a:lvl7pPr>
            <a:lvl8pPr marL="4876678" lvl="7" indent="-304792" algn="l">
              <a:lnSpc>
                <a:spcPct val="90000"/>
              </a:lnSpc>
              <a:spcBef>
                <a:spcPts val="533"/>
              </a:spcBef>
              <a:spcAft>
                <a:spcPts val="0"/>
              </a:spcAft>
              <a:buClr>
                <a:schemeClr val="dk1"/>
              </a:buClr>
              <a:buSzPts val="800"/>
              <a:buNone/>
              <a:defRPr sz="1100"/>
            </a:lvl8pPr>
            <a:lvl9pPr marL="5486263" lvl="8" indent="-304792" algn="l">
              <a:lnSpc>
                <a:spcPct val="90000"/>
              </a:lnSpc>
              <a:spcBef>
                <a:spcPts val="533"/>
              </a:spcBef>
              <a:spcAft>
                <a:spcPts val="0"/>
              </a:spcAft>
              <a:buClr>
                <a:schemeClr val="dk1"/>
              </a:buClr>
              <a:buSzPts val="800"/>
              <a:buNone/>
              <a:defRPr sz="1100"/>
            </a:lvl9pPr>
          </a:lstStyle>
          <a:p>
            <a:endParaRPr/>
          </a:p>
        </p:txBody>
      </p:sp>
      <p:sp>
        <p:nvSpPr>
          <p:cNvPr id="99" name="Google Shape;99;p22"/>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22"/>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2"/>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4" name="Google Shape;104;p23"/>
          <p:cNvSpPr>
            <a:spLocks noGrp="1"/>
          </p:cNvSpPr>
          <p:nvPr>
            <p:ph type="pic" idx="2"/>
          </p:nvPr>
        </p:nvSpPr>
        <p:spPr>
          <a:xfrm>
            <a:off x="5183188" y="987426"/>
            <a:ext cx="6172200" cy="4873625"/>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1067"/>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5" name="Google Shape;105;p23"/>
          <p:cNvSpPr txBox="1">
            <a:spLocks noGrp="1"/>
          </p:cNvSpPr>
          <p:nvPr>
            <p:ph type="body" idx="1"/>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chemeClr val="dk1"/>
              </a:buClr>
              <a:buSzPts val="1200"/>
              <a:buNone/>
              <a:defRPr sz="1600"/>
            </a:lvl1pPr>
            <a:lvl2pPr marL="1219170" lvl="1" indent="-304792" algn="l">
              <a:lnSpc>
                <a:spcPct val="90000"/>
              </a:lnSpc>
              <a:spcBef>
                <a:spcPts val="533"/>
              </a:spcBef>
              <a:spcAft>
                <a:spcPts val="0"/>
              </a:spcAft>
              <a:buClr>
                <a:schemeClr val="dk1"/>
              </a:buClr>
              <a:buSzPts val="1100"/>
              <a:buNone/>
              <a:defRPr sz="1500"/>
            </a:lvl2pPr>
            <a:lvl3pPr marL="1828754" lvl="2" indent="-304792" algn="l">
              <a:lnSpc>
                <a:spcPct val="90000"/>
              </a:lnSpc>
              <a:spcBef>
                <a:spcPts val="533"/>
              </a:spcBef>
              <a:spcAft>
                <a:spcPts val="0"/>
              </a:spcAft>
              <a:buClr>
                <a:schemeClr val="dk1"/>
              </a:buClr>
              <a:buSzPts val="900"/>
              <a:buNone/>
              <a:defRPr sz="1200"/>
            </a:lvl3pPr>
            <a:lvl4pPr marL="2438339" lvl="3" indent="-304792" algn="l">
              <a:lnSpc>
                <a:spcPct val="90000"/>
              </a:lnSpc>
              <a:spcBef>
                <a:spcPts val="533"/>
              </a:spcBef>
              <a:spcAft>
                <a:spcPts val="0"/>
              </a:spcAft>
              <a:buClr>
                <a:schemeClr val="dk1"/>
              </a:buClr>
              <a:buSzPts val="800"/>
              <a:buNone/>
              <a:defRPr sz="1100"/>
            </a:lvl4pPr>
            <a:lvl5pPr marL="3047924" lvl="4" indent="-304792" algn="l">
              <a:lnSpc>
                <a:spcPct val="90000"/>
              </a:lnSpc>
              <a:spcBef>
                <a:spcPts val="533"/>
              </a:spcBef>
              <a:spcAft>
                <a:spcPts val="0"/>
              </a:spcAft>
              <a:buClr>
                <a:schemeClr val="dk1"/>
              </a:buClr>
              <a:buSzPts val="800"/>
              <a:buNone/>
              <a:defRPr sz="1100"/>
            </a:lvl5pPr>
            <a:lvl6pPr marL="3657509" lvl="5" indent="-304792" algn="l">
              <a:lnSpc>
                <a:spcPct val="90000"/>
              </a:lnSpc>
              <a:spcBef>
                <a:spcPts val="533"/>
              </a:spcBef>
              <a:spcAft>
                <a:spcPts val="0"/>
              </a:spcAft>
              <a:buClr>
                <a:schemeClr val="dk1"/>
              </a:buClr>
              <a:buSzPts val="800"/>
              <a:buNone/>
              <a:defRPr sz="1100"/>
            </a:lvl6pPr>
            <a:lvl7pPr marL="4267093" lvl="6" indent="-304792" algn="l">
              <a:lnSpc>
                <a:spcPct val="90000"/>
              </a:lnSpc>
              <a:spcBef>
                <a:spcPts val="533"/>
              </a:spcBef>
              <a:spcAft>
                <a:spcPts val="0"/>
              </a:spcAft>
              <a:buClr>
                <a:schemeClr val="dk1"/>
              </a:buClr>
              <a:buSzPts val="800"/>
              <a:buNone/>
              <a:defRPr sz="1100"/>
            </a:lvl7pPr>
            <a:lvl8pPr marL="4876678" lvl="7" indent="-304792" algn="l">
              <a:lnSpc>
                <a:spcPct val="90000"/>
              </a:lnSpc>
              <a:spcBef>
                <a:spcPts val="533"/>
              </a:spcBef>
              <a:spcAft>
                <a:spcPts val="0"/>
              </a:spcAft>
              <a:buClr>
                <a:schemeClr val="dk1"/>
              </a:buClr>
              <a:buSzPts val="800"/>
              <a:buNone/>
              <a:defRPr sz="1100"/>
            </a:lvl8pPr>
            <a:lvl9pPr marL="5486263" lvl="8" indent="-304792" algn="l">
              <a:lnSpc>
                <a:spcPct val="90000"/>
              </a:lnSpc>
              <a:spcBef>
                <a:spcPts val="533"/>
              </a:spcBef>
              <a:spcAft>
                <a:spcPts val="0"/>
              </a:spcAft>
              <a:buClr>
                <a:schemeClr val="dk1"/>
              </a:buClr>
              <a:buSzPts val="800"/>
              <a:buNone/>
              <a:defRPr sz="1100"/>
            </a:lvl9pPr>
          </a:lstStyle>
          <a:p>
            <a:endParaRPr/>
          </a:p>
        </p:txBody>
      </p:sp>
      <p:sp>
        <p:nvSpPr>
          <p:cNvPr id="106" name="Google Shape;106;p23"/>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3"/>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23"/>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9"/>
        <p:cNvGrpSpPr/>
        <p:nvPr/>
      </p:nvGrpSpPr>
      <p:grpSpPr>
        <a:xfrm>
          <a:off x="0" y="0"/>
          <a:ext cx="0" cy="0"/>
          <a:chOff x="0" y="0"/>
          <a:chExt cx="0" cy="0"/>
        </a:xfrm>
      </p:grpSpPr>
      <p:sp>
        <p:nvSpPr>
          <p:cNvPr id="110" name="Google Shape;110;p24"/>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1" name="Google Shape;111;p24"/>
          <p:cNvSpPr txBox="1">
            <a:spLocks noGrp="1"/>
          </p:cNvSpPr>
          <p:nvPr>
            <p:ph type="body" idx="1"/>
          </p:nvPr>
        </p:nvSpPr>
        <p:spPr>
          <a:xfrm rot="5400000">
            <a:off x="3920331" y="-1256505"/>
            <a:ext cx="4351339" cy="105156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12" name="Google Shape;112;p24"/>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4"/>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24"/>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rot="5400000">
            <a:off x="7133431" y="1956595"/>
            <a:ext cx="5811839" cy="26289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7" name="Google Shape;117;p25"/>
          <p:cNvSpPr txBox="1">
            <a:spLocks noGrp="1"/>
          </p:cNvSpPr>
          <p:nvPr>
            <p:ph type="body" idx="1"/>
          </p:nvPr>
        </p:nvSpPr>
        <p:spPr>
          <a:xfrm rot="5400000">
            <a:off x="1799431" y="-596105"/>
            <a:ext cx="5811839" cy="77343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18" name="Google Shape;118;p25"/>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5"/>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5"/>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0" name="Google Shape;50;p13"/>
          <p:cNvSpPr txBox="1">
            <a:spLocks noGrp="1"/>
          </p:cNvSpPr>
          <p:nvPr>
            <p:ph type="body" idx="1"/>
          </p:nvPr>
        </p:nvSpPr>
        <p:spPr>
          <a:xfrm>
            <a:off x="838200" y="1825625"/>
            <a:ext cx="10515600" cy="4351339"/>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1" name="Google Shape;51;p13"/>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9pPr>
          </a:lstStyle>
          <a:p>
            <a:endParaRPr/>
          </a:p>
        </p:txBody>
      </p:sp>
      <p:sp>
        <p:nvSpPr>
          <p:cNvPr id="52" name="Google Shape;52;p13"/>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2.xml"/><Relationship Id="rId5" Type="http://schemas.openxmlformats.org/officeDocument/2006/relationships/image" Target="../media/image46.pn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2.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www.bojankomazec.com/2020/01/object-detection-with-r-cnn.html"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7"/>
          <p:cNvPicPr preferRelativeResize="0">
            <a:picLocks noGrp="1"/>
          </p:cNvPicPr>
          <p:nvPr>
            <p:ph type="pic" idx="2"/>
          </p:nvPr>
        </p:nvPicPr>
        <p:blipFill rotWithShape="1">
          <a:blip r:embed="rId3">
            <a:alphaModFix/>
          </a:blip>
          <a:srcRect l="15309" t="646" b="-35129"/>
          <a:stretch/>
        </p:blipFill>
        <p:spPr>
          <a:xfrm>
            <a:off x="335361" y="332656"/>
            <a:ext cx="11544276" cy="8328051"/>
          </a:xfrm>
          <a:prstGeom prst="rect">
            <a:avLst/>
          </a:prstGeom>
          <a:noFill/>
          <a:ln>
            <a:noFill/>
          </a:ln>
        </p:spPr>
      </p:pic>
      <p:sp>
        <p:nvSpPr>
          <p:cNvPr id="142" name="Google Shape;142;p27"/>
          <p:cNvSpPr/>
          <p:nvPr/>
        </p:nvSpPr>
        <p:spPr>
          <a:xfrm>
            <a:off x="335362" y="332656"/>
            <a:ext cx="5232263" cy="6192688"/>
          </a:xfrm>
          <a:custGeom>
            <a:avLst/>
            <a:gdLst/>
            <a:ahLst/>
            <a:cxnLst/>
            <a:rect l="l" t="t" r="r" b="b"/>
            <a:pathLst>
              <a:path w="5232263" h="6192688" extrusionOk="0">
                <a:moveTo>
                  <a:pt x="0" y="0"/>
                </a:moveTo>
                <a:lnTo>
                  <a:pt x="5232263" y="0"/>
                </a:lnTo>
                <a:lnTo>
                  <a:pt x="2935068" y="6192688"/>
                </a:lnTo>
                <a:lnTo>
                  <a:pt x="0" y="6192688"/>
                </a:lnTo>
                <a:close/>
              </a:path>
            </a:pathLst>
          </a:custGeom>
          <a:solidFill>
            <a:schemeClr val="lt1">
              <a:alpha val="69803"/>
            </a:schemeClr>
          </a:solidFill>
          <a:ln>
            <a:noFill/>
          </a:ln>
        </p:spPr>
        <p:txBody>
          <a:bodyPr spcFirstLastPara="1" wrap="square" lIns="91433" tIns="45700" rIns="91433" bIns="45700" anchor="ctr" anchorCtr="0">
            <a:noAutofit/>
          </a:bodyPr>
          <a:lstStyle/>
          <a:p>
            <a:pPr algn="ctr"/>
            <a:endParaRPr>
              <a:solidFill>
                <a:schemeClr val="lt1"/>
              </a:solidFill>
              <a:latin typeface="Calibri"/>
              <a:ea typeface="Calibri"/>
              <a:cs typeface="Calibri"/>
              <a:sym typeface="Calibri"/>
            </a:endParaRPr>
          </a:p>
        </p:txBody>
      </p:sp>
      <p:sp>
        <p:nvSpPr>
          <p:cNvPr id="143" name="Google Shape;143;p27"/>
          <p:cNvSpPr/>
          <p:nvPr/>
        </p:nvSpPr>
        <p:spPr>
          <a:xfrm rot="1221149">
            <a:off x="4483379" y="-162984"/>
            <a:ext cx="1560661" cy="7183967"/>
          </a:xfrm>
          <a:custGeom>
            <a:avLst/>
            <a:gdLst/>
            <a:ahLst/>
            <a:cxnLst/>
            <a:rect l="l" t="t" r="r" b="b"/>
            <a:pathLst>
              <a:path w="1560662" h="7183967" extrusionOk="0">
                <a:moveTo>
                  <a:pt x="0" y="578932"/>
                </a:moveTo>
                <a:lnTo>
                  <a:pt x="1560662" y="0"/>
                </a:lnTo>
                <a:lnTo>
                  <a:pt x="1560662" y="6605035"/>
                </a:lnTo>
                <a:lnTo>
                  <a:pt x="0" y="7183967"/>
                </a:lnTo>
                <a:close/>
              </a:path>
            </a:pathLst>
          </a:custGeom>
          <a:gradFill>
            <a:gsLst>
              <a:gs pos="0">
                <a:srgbClr val="000000">
                  <a:alpha val="40000"/>
                </a:srgbClr>
              </a:gs>
              <a:gs pos="100000">
                <a:srgbClr val="FFFFFF">
                  <a:alpha val="40000"/>
                </a:srgbClr>
              </a:gs>
            </a:gsLst>
            <a:lin ang="0" scaled="0"/>
          </a:gradFill>
          <a:ln>
            <a:solidFill>
              <a:srgbClr val="4472C4"/>
            </a:solidFill>
          </a:ln>
        </p:spPr>
        <p:txBody>
          <a:bodyPr spcFirstLastPara="1" wrap="square" lIns="91433" tIns="45700" rIns="91433" bIns="45700" anchor="ctr" anchorCtr="0">
            <a:noAutofit/>
          </a:bodyPr>
          <a:lstStyle/>
          <a:p>
            <a:pPr algn="ctr"/>
            <a:endParaRPr>
              <a:solidFill>
                <a:schemeClr val="lt1"/>
              </a:solidFill>
              <a:latin typeface="Calibri"/>
              <a:ea typeface="Calibri"/>
              <a:cs typeface="Calibri"/>
              <a:sym typeface="Calibri"/>
            </a:endParaRPr>
          </a:p>
        </p:txBody>
      </p:sp>
      <p:sp>
        <p:nvSpPr>
          <p:cNvPr id="144" name="Google Shape;144;p27"/>
          <p:cNvSpPr/>
          <p:nvPr/>
        </p:nvSpPr>
        <p:spPr>
          <a:xfrm rot="1221149">
            <a:off x="6144430" y="-137996"/>
            <a:ext cx="1560661" cy="7183967"/>
          </a:xfrm>
          <a:custGeom>
            <a:avLst/>
            <a:gdLst/>
            <a:ahLst/>
            <a:cxnLst/>
            <a:rect l="l" t="t" r="r" b="b"/>
            <a:pathLst>
              <a:path w="1560662" h="7183967" extrusionOk="0">
                <a:moveTo>
                  <a:pt x="0" y="578932"/>
                </a:moveTo>
                <a:lnTo>
                  <a:pt x="1560662" y="0"/>
                </a:lnTo>
                <a:lnTo>
                  <a:pt x="1560662" y="6605035"/>
                </a:lnTo>
                <a:lnTo>
                  <a:pt x="0" y="7183967"/>
                </a:lnTo>
                <a:close/>
              </a:path>
            </a:pathLst>
          </a:custGeom>
          <a:gradFill>
            <a:gsLst>
              <a:gs pos="0">
                <a:srgbClr val="000000">
                  <a:alpha val="20000"/>
                </a:srgbClr>
              </a:gs>
              <a:gs pos="100000">
                <a:srgbClr val="FFFFFF">
                  <a:alpha val="40000"/>
                </a:srgbClr>
              </a:gs>
            </a:gsLst>
            <a:lin ang="0" scaled="0"/>
          </a:gradFill>
          <a:ln>
            <a:noFill/>
          </a:ln>
        </p:spPr>
        <p:txBody>
          <a:bodyPr spcFirstLastPara="1" wrap="square" lIns="91433" tIns="45700" rIns="91433" bIns="45700" anchor="ctr" anchorCtr="0">
            <a:noAutofit/>
          </a:bodyPr>
          <a:lstStyle/>
          <a:p>
            <a:pPr algn="ctr"/>
            <a:endParaRPr>
              <a:solidFill>
                <a:schemeClr val="lt1"/>
              </a:solidFill>
              <a:latin typeface="Calibri"/>
              <a:ea typeface="Calibri"/>
              <a:cs typeface="Calibri"/>
              <a:sym typeface="Calibri"/>
            </a:endParaRPr>
          </a:p>
        </p:txBody>
      </p:sp>
      <p:sp>
        <p:nvSpPr>
          <p:cNvPr id="145" name="Google Shape;145;p27"/>
          <p:cNvSpPr txBox="1"/>
          <p:nvPr/>
        </p:nvSpPr>
        <p:spPr>
          <a:xfrm>
            <a:off x="983431" y="739623"/>
            <a:ext cx="3312368" cy="1969730"/>
          </a:xfrm>
          <a:prstGeom prst="rect">
            <a:avLst/>
          </a:prstGeom>
          <a:noFill/>
          <a:ln>
            <a:noFill/>
          </a:ln>
        </p:spPr>
        <p:txBody>
          <a:bodyPr spcFirstLastPara="1" wrap="square" lIns="91433" tIns="45700" rIns="91433" bIns="45700" anchor="t" anchorCtr="0">
            <a:spAutoFit/>
          </a:bodyPr>
          <a:lstStyle/>
          <a:p>
            <a:r>
              <a:rPr lang="en-GB" sz="2000" dirty="0">
                <a:solidFill>
                  <a:schemeClr val="dk1"/>
                </a:solidFill>
                <a:latin typeface="Lato Black"/>
                <a:ea typeface="Lato Black"/>
                <a:cs typeface="Lato Black"/>
                <a:sym typeface="Lato Black"/>
              </a:rPr>
              <a:t>Image Processing</a:t>
            </a:r>
            <a:endParaRPr lang="en-US" sz="1500" dirty="0">
              <a:solidFill>
                <a:schemeClr val="dk1"/>
              </a:solidFill>
            </a:endParaRPr>
          </a:p>
          <a:p>
            <a:r>
              <a:rPr lang="en-GB" sz="3600" dirty="0">
                <a:solidFill>
                  <a:schemeClr val="dk1"/>
                </a:solidFill>
                <a:latin typeface="Lato Black"/>
                <a:ea typeface="Lato Black"/>
                <a:cs typeface="Lato Black"/>
                <a:sym typeface="Lato Black"/>
              </a:rPr>
              <a:t>CSE4019</a:t>
            </a:r>
            <a:endParaRPr sz="3600" dirty="0" err="1">
              <a:solidFill>
                <a:schemeClr val="dk1"/>
              </a:solidFill>
              <a:latin typeface="Lato Black"/>
              <a:ea typeface="Lato Black"/>
              <a:cs typeface="Lato Black"/>
              <a:sym typeface="Lato Black"/>
            </a:endParaRPr>
          </a:p>
          <a:p>
            <a:r>
              <a:rPr lang="en-GB" sz="1600" b="1" dirty="0">
                <a:ea typeface="+mn-lt"/>
                <a:cs typeface="+mn-lt"/>
                <a:sym typeface="Lato Black"/>
              </a:rPr>
              <a:t>Object Detection using Selective Search &amp; </a:t>
            </a:r>
            <a:r>
              <a:rPr lang="en-GB" sz="1600" b="1" dirty="0" err="1">
                <a:ea typeface="+mn-lt"/>
                <a:cs typeface="+mn-lt"/>
                <a:sym typeface="Lato Black"/>
              </a:rPr>
              <a:t>EdgeBoxes</a:t>
            </a:r>
            <a:r>
              <a:rPr lang="en-GB" sz="1600" b="1" dirty="0">
                <a:ea typeface="+mn-lt"/>
                <a:cs typeface="+mn-lt"/>
                <a:sym typeface="Lato Black"/>
              </a:rPr>
              <a:t> algorithm in OpenCV</a:t>
            </a:r>
            <a:endParaRPr sz="1600" b="1" dirty="0"/>
          </a:p>
          <a:p>
            <a:endParaRPr dirty="0">
              <a:solidFill>
                <a:schemeClr val="dk1"/>
              </a:solidFill>
              <a:latin typeface="Lato Light"/>
              <a:ea typeface="Lato Light"/>
              <a:cs typeface="Lato Light"/>
            </a:endParaRPr>
          </a:p>
        </p:txBody>
      </p:sp>
      <p:sp>
        <p:nvSpPr>
          <p:cNvPr id="146" name="Google Shape;146;p27"/>
          <p:cNvSpPr txBox="1"/>
          <p:nvPr/>
        </p:nvSpPr>
        <p:spPr>
          <a:xfrm>
            <a:off x="983432" y="2706022"/>
            <a:ext cx="2664297" cy="2369839"/>
          </a:xfrm>
          <a:prstGeom prst="rect">
            <a:avLst/>
          </a:prstGeom>
          <a:noFill/>
          <a:ln>
            <a:noFill/>
          </a:ln>
        </p:spPr>
        <p:txBody>
          <a:bodyPr spcFirstLastPara="1" wrap="square" lIns="91433" tIns="45700" rIns="91433" bIns="45700" anchor="t" anchorCtr="0">
            <a:spAutoFit/>
          </a:bodyPr>
          <a:lstStyle/>
          <a:p>
            <a:r>
              <a:rPr lang="en-GB" sz="2400" dirty="0">
                <a:solidFill>
                  <a:schemeClr val="dk1"/>
                </a:solidFill>
                <a:latin typeface="Lato Black"/>
                <a:ea typeface="Lato Black"/>
                <a:cs typeface="Lato Black"/>
                <a:sym typeface="Lato Black"/>
              </a:rPr>
              <a:t>Agnish Sahu</a:t>
            </a:r>
            <a:endParaRPr lang="en-GB" sz="2400" dirty="0">
              <a:solidFill>
                <a:schemeClr val="dk1"/>
              </a:solidFill>
              <a:latin typeface="Lato Black"/>
              <a:ea typeface="Lato Black"/>
              <a:cs typeface="Lato Black"/>
            </a:endParaRPr>
          </a:p>
          <a:p>
            <a:r>
              <a:rPr lang="en-GB" sz="2000" dirty="0">
                <a:solidFill>
                  <a:schemeClr val="dk1"/>
                </a:solidFill>
                <a:latin typeface="Lato Light"/>
                <a:ea typeface="Lato Light"/>
                <a:cs typeface="Lato Light"/>
                <a:sym typeface="Lato Light"/>
              </a:rPr>
              <a:t>18BCE1023</a:t>
            </a:r>
            <a:endParaRPr sz="1500" dirty="0">
              <a:solidFill>
                <a:schemeClr val="dk1"/>
              </a:solidFill>
            </a:endParaRPr>
          </a:p>
          <a:p>
            <a:endParaRPr sz="2000">
              <a:solidFill>
                <a:schemeClr val="dk1"/>
              </a:solidFill>
              <a:latin typeface="Lato Light"/>
              <a:ea typeface="Lato Light"/>
              <a:cs typeface="Lato Light"/>
              <a:sym typeface="Lato Light"/>
            </a:endParaRPr>
          </a:p>
          <a:p>
            <a:r>
              <a:rPr lang="en-GB" sz="2400" dirty="0">
                <a:solidFill>
                  <a:schemeClr val="dk1"/>
                </a:solidFill>
                <a:latin typeface="Lato Black"/>
                <a:ea typeface="Lato Black"/>
                <a:cs typeface="Lato Black"/>
                <a:sym typeface="Lato Black"/>
              </a:rPr>
              <a:t>Shambhavi Rai</a:t>
            </a:r>
            <a:endParaRPr sz="1500" dirty="0">
              <a:solidFill>
                <a:schemeClr val="dk1"/>
              </a:solidFill>
            </a:endParaRPr>
          </a:p>
          <a:p>
            <a:r>
              <a:rPr lang="en-GB" sz="2000" dirty="0">
                <a:solidFill>
                  <a:schemeClr val="dk1"/>
                </a:solidFill>
                <a:latin typeface="Lato Light"/>
                <a:ea typeface="Lato Light"/>
                <a:cs typeface="Lato Light"/>
                <a:sym typeface="Lato Light"/>
              </a:rPr>
              <a:t>18BCE1304</a:t>
            </a:r>
            <a:endParaRPr sz="1500" dirty="0">
              <a:solidFill>
                <a:schemeClr val="dk1"/>
              </a:solidFill>
            </a:endParaRPr>
          </a:p>
          <a:p>
            <a:endParaRPr sz="2000">
              <a:solidFill>
                <a:schemeClr val="dk1"/>
              </a:solidFill>
              <a:latin typeface="Lato Light"/>
              <a:ea typeface="Lato Light"/>
              <a:cs typeface="Lato Light"/>
              <a:sym typeface="Lato Light"/>
            </a:endParaRPr>
          </a:p>
          <a:p>
            <a:endParaRPr lang="en-GB" sz="2000" dirty="0">
              <a:solidFill>
                <a:schemeClr val="dk1"/>
              </a:solidFill>
              <a:latin typeface="Lato Light"/>
              <a:ea typeface="Lato Light"/>
              <a:cs typeface="Lato Light"/>
            </a:endParaRPr>
          </a:p>
        </p:txBody>
      </p:sp>
      <p:sp>
        <p:nvSpPr>
          <p:cNvPr id="147" name="Google Shape;147;p27"/>
          <p:cNvSpPr txBox="1"/>
          <p:nvPr/>
        </p:nvSpPr>
        <p:spPr>
          <a:xfrm>
            <a:off x="7777153" y="3171478"/>
            <a:ext cx="4320480" cy="646290"/>
          </a:xfrm>
          <a:prstGeom prst="rect">
            <a:avLst/>
          </a:prstGeom>
          <a:noFill/>
          <a:ln>
            <a:noFill/>
          </a:ln>
        </p:spPr>
        <p:txBody>
          <a:bodyPr spcFirstLastPara="1" wrap="square" lIns="91433" tIns="45700" rIns="91433" bIns="45700" anchor="t" anchorCtr="0">
            <a:spAutoFit/>
          </a:bodyPr>
          <a:lstStyle/>
          <a:p>
            <a:pPr algn="ctr"/>
            <a:r>
              <a:rPr lang="en-GB" sz="3600" b="1">
                <a:solidFill>
                  <a:schemeClr val="lt1"/>
                </a:solidFill>
                <a:latin typeface="Lato Black"/>
                <a:ea typeface="Lato Black"/>
                <a:cs typeface="Lato Black"/>
                <a:sym typeface="Lato Black"/>
              </a:rPr>
              <a:t>VIT CHENNAI</a:t>
            </a:r>
            <a:endParaRPr sz="3600" b="1">
              <a:solidFill>
                <a:schemeClr val="lt1"/>
              </a:solidFill>
              <a:latin typeface="Lato Black"/>
              <a:ea typeface="Lato Black"/>
              <a:cs typeface="Lato Black"/>
              <a:sym typeface="Lato Black"/>
            </a:endParaRPr>
          </a:p>
        </p:txBody>
      </p:sp>
      <p:sp>
        <p:nvSpPr>
          <p:cNvPr id="148" name="Google Shape;148;p27"/>
          <p:cNvSpPr/>
          <p:nvPr/>
        </p:nvSpPr>
        <p:spPr>
          <a:xfrm>
            <a:off x="9399965" y="1558529"/>
            <a:ext cx="1584184" cy="1584184"/>
          </a:xfrm>
          <a:prstGeom prst="rect">
            <a:avLst/>
          </a:prstGeom>
          <a:noFill/>
          <a:ln w="63500" cap="flat" cmpd="sng">
            <a:solidFill>
              <a:schemeClr val="lt1">
                <a:alpha val="29803"/>
              </a:schemeClr>
            </a:solidFill>
            <a:prstDash val="solid"/>
            <a:miter lim="800000"/>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Calibri"/>
              <a:ea typeface="Calibri"/>
              <a:cs typeface="Calibri"/>
              <a:sym typeface="Calibri"/>
            </a:endParaRPr>
          </a:p>
        </p:txBody>
      </p:sp>
      <p:cxnSp>
        <p:nvCxnSpPr>
          <p:cNvPr id="149" name="Google Shape;149;p27"/>
          <p:cNvCxnSpPr/>
          <p:nvPr/>
        </p:nvCxnSpPr>
        <p:spPr>
          <a:xfrm>
            <a:off x="10984149" y="1051420"/>
            <a:ext cx="0" cy="1008112"/>
          </a:xfrm>
          <a:prstGeom prst="straightConnector1">
            <a:avLst/>
          </a:prstGeom>
          <a:noFill/>
          <a:ln w="63500" cap="flat" cmpd="sng">
            <a:solidFill>
              <a:schemeClr val="lt1"/>
            </a:solidFill>
            <a:prstDash val="solid"/>
            <a:miter lim="800000"/>
            <a:headEnd type="none" w="sm" len="sm"/>
            <a:tailEnd type="none" w="sm" len="sm"/>
          </a:ln>
        </p:spPr>
      </p:cxnSp>
      <p:cxnSp>
        <p:nvCxnSpPr>
          <p:cNvPr id="150" name="Google Shape;150;p27"/>
          <p:cNvCxnSpPr/>
          <p:nvPr/>
        </p:nvCxnSpPr>
        <p:spPr>
          <a:xfrm>
            <a:off x="10984149" y="1051420"/>
            <a:ext cx="0" cy="1008112"/>
          </a:xfrm>
          <a:prstGeom prst="straightConnector1">
            <a:avLst/>
          </a:prstGeom>
          <a:noFill/>
          <a:ln w="63500" cap="flat" cmpd="sng">
            <a:solidFill>
              <a:schemeClr val="lt1"/>
            </a:solidFill>
            <a:prstDash val="solid"/>
            <a:miter lim="800000"/>
            <a:headEnd type="none" w="sm" len="sm"/>
            <a:tailEnd type="none" w="sm" len="sm"/>
          </a:ln>
        </p:spPr>
      </p:cxnSp>
      <p:cxnSp>
        <p:nvCxnSpPr>
          <p:cNvPr id="2" name="Google Shape;135;p26">
            <a:extLst>
              <a:ext uri="{FF2B5EF4-FFF2-40B4-BE49-F238E27FC236}">
                <a16:creationId xmlns:a16="http://schemas.microsoft.com/office/drawing/2014/main" id="{64EC567E-A3CE-4C2D-9F0B-AC7F3C491CB7}"/>
              </a:ext>
            </a:extLst>
          </p:cNvPr>
          <p:cNvCxnSpPr/>
          <p:nvPr/>
        </p:nvCxnSpPr>
        <p:spPr>
          <a:xfrm>
            <a:off x="11004201" y="1038052"/>
            <a:ext cx="0" cy="1008112"/>
          </a:xfrm>
          <a:prstGeom prst="straightConnector1">
            <a:avLst/>
          </a:prstGeom>
          <a:noFill/>
          <a:ln w="63500" cap="flat" cmpd="sng">
            <a:solidFill>
              <a:schemeClr val="lt1"/>
            </a:solidFill>
            <a:prstDash val="solid"/>
            <a:miter lim="800000"/>
            <a:headEnd type="none" w="sm" len="sm"/>
            <a:tailEnd type="none" w="sm" len="sm"/>
          </a:ln>
        </p:spPr>
      </p:cxnSp>
      <p:cxnSp>
        <p:nvCxnSpPr>
          <p:cNvPr id="3" name="Google Shape;135;p26">
            <a:extLst>
              <a:ext uri="{FF2B5EF4-FFF2-40B4-BE49-F238E27FC236}">
                <a16:creationId xmlns:a16="http://schemas.microsoft.com/office/drawing/2014/main" id="{7BF37B48-5A21-40F6-8C4A-D67691DF0D40}"/>
              </a:ext>
            </a:extLst>
          </p:cNvPr>
          <p:cNvCxnSpPr>
            <a:cxnSpLocks/>
          </p:cNvCxnSpPr>
          <p:nvPr/>
        </p:nvCxnSpPr>
        <p:spPr>
          <a:xfrm flipH="1" flipV="1">
            <a:off x="10449412" y="1532685"/>
            <a:ext cx="1109579" cy="18849"/>
          </a:xfrm>
          <a:prstGeom prst="straightConnector1">
            <a:avLst/>
          </a:prstGeom>
          <a:noFill/>
          <a:ln w="63500"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319249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D84AA8-F511-4F76-8520-E963D46BF70D}"/>
              </a:ext>
            </a:extLst>
          </p:cNvPr>
          <p:cNvSpPr>
            <a:spLocks noGrp="1"/>
          </p:cNvSpPr>
          <p:nvPr>
            <p:ph type="title"/>
          </p:nvPr>
        </p:nvSpPr>
        <p:spPr>
          <a:xfrm>
            <a:off x="838200" y="4669978"/>
            <a:ext cx="4391024" cy="1173700"/>
          </a:xfrm>
        </p:spPr>
        <p:txBody>
          <a:bodyPr vert="horz" lIns="91440" tIns="45720" rIns="91440" bIns="45720" rtlCol="0" anchor="t">
            <a:normAutofit/>
          </a:bodyPr>
          <a:lstStyle/>
          <a:p>
            <a:pPr>
              <a:spcBef>
                <a:spcPct val="0"/>
              </a:spcBef>
            </a:pPr>
            <a:r>
              <a:rPr lang="en-US" sz="3700" kern="1200">
                <a:solidFill>
                  <a:schemeClr val="bg1"/>
                </a:solidFill>
                <a:latin typeface="+mj-lt"/>
                <a:ea typeface="+mj-ea"/>
                <a:cs typeface="+mj-cs"/>
              </a:rPr>
              <a:t>SELECTIVE SERACH</a:t>
            </a:r>
          </a:p>
        </p:txBody>
      </p:sp>
      <p:pic>
        <p:nvPicPr>
          <p:cNvPr id="7" name="Picture 7">
            <a:extLst>
              <a:ext uri="{FF2B5EF4-FFF2-40B4-BE49-F238E27FC236}">
                <a16:creationId xmlns:a16="http://schemas.microsoft.com/office/drawing/2014/main" id="{31287A1F-1FA8-4DCB-8FE9-1E06795B81CF}"/>
              </a:ext>
            </a:extLst>
          </p:cNvPr>
          <p:cNvPicPr>
            <a:picLocks noChangeAspect="1"/>
          </p:cNvPicPr>
          <p:nvPr/>
        </p:nvPicPr>
        <p:blipFill rotWithShape="1">
          <a:blip r:embed="rId2"/>
          <a:srcRect l="12997" r="9396" b="-3"/>
          <a:stretch/>
        </p:blipFill>
        <p:spPr>
          <a:xfrm>
            <a:off x="20" y="10"/>
            <a:ext cx="4000480" cy="3904882"/>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pic>
        <p:nvPicPr>
          <p:cNvPr id="6" name="Picture 6" descr="A screenshot of a video game&#10;&#10;Description automatically generated">
            <a:extLst>
              <a:ext uri="{FF2B5EF4-FFF2-40B4-BE49-F238E27FC236}">
                <a16:creationId xmlns:a16="http://schemas.microsoft.com/office/drawing/2014/main" id="{82FF2E2B-BB15-4A23-B0F5-823B61A0E500}"/>
              </a:ext>
            </a:extLst>
          </p:cNvPr>
          <p:cNvPicPr>
            <a:picLocks noGrp="1" noChangeAspect="1"/>
          </p:cNvPicPr>
          <p:nvPr>
            <p:ph type="pic" idx="2"/>
          </p:nvPr>
        </p:nvPicPr>
        <p:blipFill rotWithShape="1">
          <a:blip r:embed="rId3"/>
          <a:srcRect l="16900" r="9188" b="-3"/>
          <a:stretch/>
        </p:blipFill>
        <p:spPr>
          <a:xfrm>
            <a:off x="4191002" y="10"/>
            <a:ext cx="3809998" cy="3904881"/>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pic>
        <p:nvPicPr>
          <p:cNvPr id="8" name="Picture 8">
            <a:extLst>
              <a:ext uri="{FF2B5EF4-FFF2-40B4-BE49-F238E27FC236}">
                <a16:creationId xmlns:a16="http://schemas.microsoft.com/office/drawing/2014/main" id="{92019653-F9CF-4AA9-88A9-C14AC59AB1F9}"/>
              </a:ext>
            </a:extLst>
          </p:cNvPr>
          <p:cNvPicPr>
            <a:picLocks noChangeAspect="1"/>
          </p:cNvPicPr>
          <p:nvPr/>
        </p:nvPicPr>
        <p:blipFill rotWithShape="1">
          <a:blip r:embed="rId2"/>
          <a:srcRect l="13999" r="10400" b="-1"/>
          <a:stretch/>
        </p:blipFill>
        <p:spPr>
          <a:xfrm>
            <a:off x="8191500" y="-1"/>
            <a:ext cx="4000500" cy="4008409"/>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grpSp>
        <p:nvGrpSpPr>
          <p:cNvPr id="26" name="Group 25">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7" name="Freeform: Shape 26">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7CB6DBD4-5D9F-4E02-94F6-778B769B0FBC}"/>
              </a:ext>
            </a:extLst>
          </p:cNvPr>
          <p:cNvSpPr>
            <a:spLocks noGrp="1"/>
          </p:cNvSpPr>
          <p:nvPr>
            <p:ph type="body" idx="1"/>
          </p:nvPr>
        </p:nvSpPr>
        <p:spPr>
          <a:xfrm>
            <a:off x="5664201" y="4766267"/>
            <a:ext cx="5692774" cy="1077411"/>
          </a:xfrm>
        </p:spPr>
        <p:txBody>
          <a:bodyPr vert="horz" lIns="91440" tIns="45720" rIns="91440" bIns="45720" rtlCol="0">
            <a:normAutofit/>
          </a:bodyPr>
          <a:lstStyle/>
          <a:p>
            <a:pPr indent="-228600">
              <a:buFont typeface="Arial" panose="020B0604020202020204" pitchFamily="34" charset="0"/>
              <a:buChar char="•"/>
            </a:pPr>
            <a:r>
              <a:rPr lang="en-US" sz="800" kern="1200">
                <a:solidFill>
                  <a:schemeClr val="bg1">
                    <a:alpha val="80000"/>
                  </a:schemeClr>
                </a:solidFill>
                <a:latin typeface="+mn-lt"/>
                <a:ea typeface="+mn-ea"/>
                <a:cs typeface="+mn-cs"/>
              </a:rPr>
              <a:t>Color Strategy</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Total proposals = 252</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Number of Ground Truth Boxes = 4Number of Qualified Boxes with IOU &gt; 0.5 = 1</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Qualified Boxes = [[180, 192, 454, 286]]</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Number of final boxes = 1</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Final boxes = [[180, 192, 454, 286]]</a:t>
            </a:r>
            <a:br>
              <a:rPr lang="en-US" sz="800" kern="1200">
                <a:solidFill>
                  <a:schemeClr val="bg1">
                    <a:alpha val="80000"/>
                  </a:schemeClr>
                </a:solidFill>
                <a:latin typeface="+mn-lt"/>
                <a:ea typeface="+mn-ea"/>
                <a:cs typeface="+mn-cs"/>
              </a:rPr>
            </a:br>
            <a:r>
              <a:rPr lang="en-US" sz="800" kern="1200">
                <a:solidFill>
                  <a:schemeClr val="bg1">
                    <a:alpha val="80000"/>
                  </a:schemeClr>
                </a:solidFill>
                <a:latin typeface="+mn-lt"/>
                <a:ea typeface="+mn-ea"/>
                <a:cs typeface="+mn-cs"/>
              </a:rPr>
              <a:t>Recall = 0.25</a:t>
            </a:r>
          </a:p>
        </p:txBody>
      </p:sp>
    </p:spTree>
    <p:extLst>
      <p:ext uri="{BB962C8B-B14F-4D97-AF65-F5344CB8AC3E}">
        <p14:creationId xmlns:p14="http://schemas.microsoft.com/office/powerpoint/2010/main" val="912295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01B728-E7F6-42F5-9079-95593A531517}"/>
              </a:ext>
            </a:extLst>
          </p:cNvPr>
          <p:cNvSpPr>
            <a:spLocks noGrp="1"/>
          </p:cNvSpPr>
          <p:nvPr>
            <p:ph type="title"/>
          </p:nvPr>
        </p:nvSpPr>
        <p:spPr>
          <a:xfrm>
            <a:off x="838200" y="4669978"/>
            <a:ext cx="4391024" cy="1173700"/>
          </a:xfrm>
        </p:spPr>
        <p:txBody>
          <a:bodyPr vert="horz" lIns="91440" tIns="45720" rIns="91440" bIns="45720" rtlCol="0" anchor="t">
            <a:normAutofit/>
          </a:bodyPr>
          <a:lstStyle/>
          <a:p>
            <a:pPr>
              <a:spcBef>
                <a:spcPct val="0"/>
              </a:spcBef>
            </a:pPr>
            <a:r>
              <a:rPr lang="en-US" sz="3700" kern="1200">
                <a:solidFill>
                  <a:schemeClr val="bg1"/>
                </a:solidFill>
                <a:latin typeface="+mj-lt"/>
                <a:ea typeface="+mj-ea"/>
                <a:cs typeface="+mj-cs"/>
              </a:rPr>
              <a:t>SELECTIVE SEARCH</a:t>
            </a:r>
          </a:p>
        </p:txBody>
      </p:sp>
      <p:pic>
        <p:nvPicPr>
          <p:cNvPr id="7" name="Picture 7">
            <a:extLst>
              <a:ext uri="{FF2B5EF4-FFF2-40B4-BE49-F238E27FC236}">
                <a16:creationId xmlns:a16="http://schemas.microsoft.com/office/drawing/2014/main" id="{579C9F8B-78F1-4BD8-A5C1-77C4CEFCF3AE}"/>
              </a:ext>
            </a:extLst>
          </p:cNvPr>
          <p:cNvPicPr>
            <a:picLocks noChangeAspect="1"/>
          </p:cNvPicPr>
          <p:nvPr/>
        </p:nvPicPr>
        <p:blipFill rotWithShape="1">
          <a:blip r:embed="rId2"/>
          <a:srcRect l="9145" r="13248" b="-3"/>
          <a:stretch/>
        </p:blipFill>
        <p:spPr>
          <a:xfrm>
            <a:off x="20" y="10"/>
            <a:ext cx="4000480" cy="3904882"/>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pic>
        <p:nvPicPr>
          <p:cNvPr id="6" name="Picture 6" descr="A screenshot of a video game&#10;&#10;Description automatically generated">
            <a:extLst>
              <a:ext uri="{FF2B5EF4-FFF2-40B4-BE49-F238E27FC236}">
                <a16:creationId xmlns:a16="http://schemas.microsoft.com/office/drawing/2014/main" id="{88EF7C03-6C2A-4806-9B75-616300C2C24A}"/>
              </a:ext>
            </a:extLst>
          </p:cNvPr>
          <p:cNvPicPr>
            <a:picLocks noGrp="1" noChangeAspect="1"/>
          </p:cNvPicPr>
          <p:nvPr>
            <p:ph type="pic" idx="2"/>
          </p:nvPr>
        </p:nvPicPr>
        <p:blipFill rotWithShape="1">
          <a:blip r:embed="rId3"/>
          <a:srcRect l="17196" r="8892" b="-3"/>
          <a:stretch/>
        </p:blipFill>
        <p:spPr>
          <a:xfrm>
            <a:off x="4191002" y="10"/>
            <a:ext cx="3809998" cy="3904881"/>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pic>
        <p:nvPicPr>
          <p:cNvPr id="8" name="Picture 8">
            <a:extLst>
              <a:ext uri="{FF2B5EF4-FFF2-40B4-BE49-F238E27FC236}">
                <a16:creationId xmlns:a16="http://schemas.microsoft.com/office/drawing/2014/main" id="{67EAB355-1357-4EED-818A-79E3C71FEA85}"/>
              </a:ext>
            </a:extLst>
          </p:cNvPr>
          <p:cNvPicPr>
            <a:picLocks noChangeAspect="1"/>
          </p:cNvPicPr>
          <p:nvPr/>
        </p:nvPicPr>
        <p:blipFill rotWithShape="1">
          <a:blip r:embed="rId2"/>
          <a:srcRect l="10147" r="14252" b="-1"/>
          <a:stretch/>
        </p:blipFill>
        <p:spPr>
          <a:xfrm>
            <a:off x="8191500" y="-1"/>
            <a:ext cx="4000500" cy="4008409"/>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grpSp>
        <p:nvGrpSpPr>
          <p:cNvPr id="26" name="Group 25">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7" name="Freeform: Shape 26">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261B8741-60C8-4941-9CB9-9D30A66790D2}"/>
              </a:ext>
            </a:extLst>
          </p:cNvPr>
          <p:cNvSpPr>
            <a:spLocks noGrp="1"/>
          </p:cNvSpPr>
          <p:nvPr>
            <p:ph type="body" idx="1"/>
          </p:nvPr>
        </p:nvSpPr>
        <p:spPr>
          <a:xfrm>
            <a:off x="5664201" y="4766267"/>
            <a:ext cx="5692774" cy="1077411"/>
          </a:xfrm>
        </p:spPr>
        <p:txBody>
          <a:bodyPr vert="horz" lIns="91440" tIns="45720" rIns="91440" bIns="45720" rtlCol="0">
            <a:normAutofit/>
          </a:bodyPr>
          <a:lstStyle/>
          <a:p>
            <a:pPr indent="-228600">
              <a:buFont typeface="Arial" panose="020B0604020202020204" pitchFamily="34" charset="0"/>
              <a:buChar char="•"/>
            </a:pPr>
            <a:r>
              <a:rPr lang="en-US" sz="600" kern="1200">
                <a:solidFill>
                  <a:schemeClr val="bg1">
                    <a:alpha val="80000"/>
                  </a:schemeClr>
                </a:solidFill>
                <a:latin typeface="+mn-lt"/>
                <a:ea typeface="+mn-ea"/>
                <a:cs typeface="+mn-cs"/>
              </a:rPr>
              <a:t>All Strategy</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Total proposals = 282</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Number of Ground Truth Boxes = 4</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Number of Qualified Boxes with IOU &gt; 0.5 = 2</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Qualified Boxes = [[98, 57, 266, 125], [180, 194, 425, 276]]</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Number of final boxes = 2</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Final boxes = [[98, 57, 266, 125], [180, 194, 425, 276]]</a:t>
            </a:r>
            <a:br>
              <a:rPr lang="en-US" sz="600" kern="1200">
                <a:solidFill>
                  <a:schemeClr val="bg1">
                    <a:alpha val="80000"/>
                  </a:schemeClr>
                </a:solidFill>
                <a:latin typeface="+mn-lt"/>
                <a:ea typeface="+mn-ea"/>
                <a:cs typeface="+mn-cs"/>
              </a:rPr>
            </a:br>
            <a:r>
              <a:rPr lang="en-US" sz="600" kern="1200">
                <a:solidFill>
                  <a:schemeClr val="bg1">
                    <a:alpha val="80000"/>
                  </a:schemeClr>
                </a:solidFill>
                <a:latin typeface="+mn-lt"/>
                <a:ea typeface="+mn-ea"/>
                <a:cs typeface="+mn-cs"/>
              </a:rPr>
              <a:t>Recall = 0.5</a:t>
            </a:r>
          </a:p>
        </p:txBody>
      </p:sp>
    </p:spTree>
    <p:extLst>
      <p:ext uri="{BB962C8B-B14F-4D97-AF65-F5344CB8AC3E}">
        <p14:creationId xmlns:p14="http://schemas.microsoft.com/office/powerpoint/2010/main" val="3350116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playing, game&#10;&#10;Description automatically generated">
            <a:extLst>
              <a:ext uri="{FF2B5EF4-FFF2-40B4-BE49-F238E27FC236}">
                <a16:creationId xmlns:a16="http://schemas.microsoft.com/office/drawing/2014/main" id="{D5E312EA-2D98-4F6D-8F90-FA442A0D9701}"/>
              </a:ext>
            </a:extLst>
          </p:cNvPr>
          <p:cNvPicPr>
            <a:picLocks noGrp="1" noChangeAspect="1"/>
          </p:cNvPicPr>
          <p:nvPr>
            <p:ph type="pic" idx="2"/>
          </p:nvPr>
        </p:nvPicPr>
        <p:blipFill rotWithShape="1">
          <a:blip r:embed="rId2"/>
          <a:srcRect l="29694" r="17699"/>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8" name="Picture 8" descr="A picture containing text, dog, indoor&#10;&#10;Description automatically generated">
            <a:extLst>
              <a:ext uri="{FF2B5EF4-FFF2-40B4-BE49-F238E27FC236}">
                <a16:creationId xmlns:a16="http://schemas.microsoft.com/office/drawing/2014/main" id="{F9B2B781-221A-41A9-A3D1-6DEFFC792C74}"/>
              </a:ext>
            </a:extLst>
          </p:cNvPr>
          <p:cNvPicPr>
            <a:picLocks noChangeAspect="1"/>
          </p:cNvPicPr>
          <p:nvPr/>
        </p:nvPicPr>
        <p:blipFill rotWithShape="1">
          <a:blip r:embed="rId3"/>
          <a:srcRect t="1799" r="-2" b="711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7" descr="A picture containing text, dog, indoor&#10;&#10;Description automatically generated">
            <a:extLst>
              <a:ext uri="{FF2B5EF4-FFF2-40B4-BE49-F238E27FC236}">
                <a16:creationId xmlns:a16="http://schemas.microsoft.com/office/drawing/2014/main" id="{D78E4BA9-BCD9-434C-B242-22D4BF0F7933}"/>
              </a:ext>
            </a:extLst>
          </p:cNvPr>
          <p:cNvPicPr>
            <a:picLocks noChangeAspect="1"/>
          </p:cNvPicPr>
          <p:nvPr/>
        </p:nvPicPr>
        <p:blipFill rotWithShape="1">
          <a:blip r:embed="rId3"/>
          <a:srcRect t="1302" r="2" b="6620"/>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5" name="Freeform: Shape 14">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D20279-E7E6-4BE2-902F-9BA851D0C325}"/>
              </a:ext>
            </a:extLst>
          </p:cNvPr>
          <p:cNvSpPr>
            <a:spLocks noGrp="1"/>
          </p:cNvSpPr>
          <p:nvPr>
            <p:ph type="title"/>
          </p:nvPr>
        </p:nvSpPr>
        <p:spPr>
          <a:xfrm>
            <a:off x="448056" y="685800"/>
            <a:ext cx="2807208" cy="1325563"/>
          </a:xfrm>
        </p:spPr>
        <p:txBody>
          <a:bodyPr vert="horz" lIns="91440" tIns="45720" rIns="91440" bIns="45720" rtlCol="0" anchor="ctr">
            <a:normAutofit/>
          </a:bodyPr>
          <a:lstStyle/>
          <a:p>
            <a:pPr>
              <a:spcBef>
                <a:spcPct val="0"/>
              </a:spcBef>
            </a:pPr>
            <a:r>
              <a:rPr lang="en-US" sz="2800" kern="1200">
                <a:solidFill>
                  <a:schemeClr val="tx1"/>
                </a:solidFill>
                <a:latin typeface="+mj-lt"/>
                <a:ea typeface="+mj-ea"/>
                <a:cs typeface="+mj-cs"/>
              </a:rPr>
              <a:t>SELECTIVE SEARCH</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4FC5DDC-F18E-41F3-8936-A229228D9035}"/>
              </a:ext>
            </a:extLst>
          </p:cNvPr>
          <p:cNvSpPr>
            <a:spLocks noGrp="1"/>
          </p:cNvSpPr>
          <p:nvPr>
            <p:ph type="body" idx="1"/>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400" kern="1200">
                <a:solidFill>
                  <a:schemeClr val="tx1"/>
                </a:solidFill>
                <a:latin typeface="+mn-lt"/>
                <a:ea typeface="+mn-ea"/>
                <a:cs typeface="+mn-cs"/>
              </a:rPr>
              <a:t>Color Strategy</a:t>
            </a:r>
            <a:br>
              <a:rPr lang="en-US" sz="1400" kern="1200">
                <a:solidFill>
                  <a:schemeClr val="tx1"/>
                </a:solidFill>
                <a:latin typeface="+mn-lt"/>
                <a:ea typeface="+mn-ea"/>
                <a:cs typeface="+mn-cs"/>
              </a:rPr>
            </a:br>
            <a:r>
              <a:rPr lang="en-US" sz="1400" kern="1200">
                <a:solidFill>
                  <a:schemeClr val="tx1"/>
                </a:solidFill>
                <a:latin typeface="+mn-lt"/>
                <a:ea typeface="+mn-ea"/>
                <a:cs typeface="+mn-cs"/>
              </a:rPr>
              <a:t>Total proposals = 167</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Ground Truth Boxes = 3</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Qualified Boxes with IOU &gt; 0.5 = 2</a:t>
            </a:r>
            <a:br>
              <a:rPr lang="en-US" sz="1400" kern="1200">
                <a:solidFill>
                  <a:schemeClr val="tx1"/>
                </a:solidFill>
                <a:latin typeface="+mn-lt"/>
                <a:ea typeface="+mn-ea"/>
                <a:cs typeface="+mn-cs"/>
              </a:rPr>
            </a:br>
            <a:r>
              <a:rPr lang="en-US" sz="1400" kern="1200">
                <a:solidFill>
                  <a:schemeClr val="tx1"/>
                </a:solidFill>
                <a:latin typeface="+mn-lt"/>
                <a:ea typeface="+mn-ea"/>
                <a:cs typeface="+mn-cs"/>
              </a:rPr>
              <a:t>Qualified Boxes = [[65, 259, 238, 351], [281, 186, 374, 251]]</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final boxes = 2</a:t>
            </a:r>
            <a:br>
              <a:rPr lang="en-US" sz="1400" kern="1200">
                <a:solidFill>
                  <a:schemeClr val="tx1"/>
                </a:solidFill>
                <a:latin typeface="+mn-lt"/>
                <a:ea typeface="+mn-ea"/>
                <a:cs typeface="+mn-cs"/>
              </a:rPr>
            </a:br>
            <a:r>
              <a:rPr lang="en-US" sz="1400" kern="1200">
                <a:solidFill>
                  <a:schemeClr val="tx1"/>
                </a:solidFill>
                <a:latin typeface="+mn-lt"/>
                <a:ea typeface="+mn-ea"/>
                <a:cs typeface="+mn-cs"/>
              </a:rPr>
              <a:t>Final boxes = [[65, 259, 238, 351], [281, 186, 374, 251]]</a:t>
            </a:r>
            <a:br>
              <a:rPr lang="en-US" sz="1400" kern="1200">
                <a:solidFill>
                  <a:schemeClr val="tx1"/>
                </a:solidFill>
                <a:latin typeface="+mn-lt"/>
                <a:ea typeface="+mn-ea"/>
                <a:cs typeface="+mn-cs"/>
              </a:rPr>
            </a:br>
            <a:r>
              <a:rPr lang="en-US" sz="1400" kern="1200">
                <a:solidFill>
                  <a:schemeClr val="tx1"/>
                </a:solidFill>
                <a:latin typeface="+mn-lt"/>
                <a:ea typeface="+mn-ea"/>
                <a:cs typeface="+mn-cs"/>
              </a:rPr>
              <a:t>Recall = 0.6666666666666666</a:t>
            </a:r>
          </a:p>
        </p:txBody>
      </p:sp>
    </p:spTree>
    <p:extLst>
      <p:ext uri="{BB962C8B-B14F-4D97-AF65-F5344CB8AC3E}">
        <p14:creationId xmlns:p14="http://schemas.microsoft.com/office/powerpoint/2010/main" val="320027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playing, game&#10;&#10;Description automatically generated">
            <a:extLst>
              <a:ext uri="{FF2B5EF4-FFF2-40B4-BE49-F238E27FC236}">
                <a16:creationId xmlns:a16="http://schemas.microsoft.com/office/drawing/2014/main" id="{F796DB00-F58B-411D-A90E-8FE2A5BE2270}"/>
              </a:ext>
            </a:extLst>
          </p:cNvPr>
          <p:cNvPicPr>
            <a:picLocks noGrp="1" noChangeAspect="1"/>
          </p:cNvPicPr>
          <p:nvPr>
            <p:ph type="pic" idx="2"/>
          </p:nvPr>
        </p:nvPicPr>
        <p:blipFill rotWithShape="1">
          <a:blip r:embed="rId2"/>
          <a:srcRect l="28157" r="19237"/>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8" name="Picture 8" descr="A picture containing text, dog, indoor&#10;&#10;Description automatically generated">
            <a:extLst>
              <a:ext uri="{FF2B5EF4-FFF2-40B4-BE49-F238E27FC236}">
                <a16:creationId xmlns:a16="http://schemas.microsoft.com/office/drawing/2014/main" id="{782C3A69-2A52-49C1-AD11-325611451C59}"/>
              </a:ext>
            </a:extLst>
          </p:cNvPr>
          <p:cNvPicPr>
            <a:picLocks noChangeAspect="1"/>
          </p:cNvPicPr>
          <p:nvPr/>
        </p:nvPicPr>
        <p:blipFill rotWithShape="1">
          <a:blip r:embed="rId3"/>
          <a:srcRect t="1799" r="-2" b="711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7" descr="A picture containing text, dog, indoor&#10;&#10;Description automatically generated">
            <a:extLst>
              <a:ext uri="{FF2B5EF4-FFF2-40B4-BE49-F238E27FC236}">
                <a16:creationId xmlns:a16="http://schemas.microsoft.com/office/drawing/2014/main" id="{9412F104-6BB1-4DAE-9C83-4A7654B95A60}"/>
              </a:ext>
            </a:extLst>
          </p:cNvPr>
          <p:cNvPicPr>
            <a:picLocks noChangeAspect="1"/>
          </p:cNvPicPr>
          <p:nvPr/>
        </p:nvPicPr>
        <p:blipFill rotWithShape="1">
          <a:blip r:embed="rId3"/>
          <a:srcRect t="1302" r="2" b="6620"/>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5" name="Freeform: Shape 14">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0427B7-4437-48E7-A9A8-EC1FBF3B655C}"/>
              </a:ext>
            </a:extLst>
          </p:cNvPr>
          <p:cNvSpPr>
            <a:spLocks noGrp="1"/>
          </p:cNvSpPr>
          <p:nvPr>
            <p:ph type="title"/>
          </p:nvPr>
        </p:nvSpPr>
        <p:spPr>
          <a:xfrm>
            <a:off x="448056" y="685800"/>
            <a:ext cx="2807208" cy="1325563"/>
          </a:xfrm>
        </p:spPr>
        <p:txBody>
          <a:bodyPr vert="horz" lIns="91440" tIns="45720" rIns="91440" bIns="45720" rtlCol="0" anchor="ctr">
            <a:normAutofit/>
          </a:bodyPr>
          <a:lstStyle/>
          <a:p>
            <a:pPr>
              <a:spcBef>
                <a:spcPct val="0"/>
              </a:spcBef>
            </a:pPr>
            <a:r>
              <a:rPr lang="en-US" sz="2800" kern="1200">
                <a:solidFill>
                  <a:schemeClr val="tx1"/>
                </a:solidFill>
                <a:latin typeface="+mj-lt"/>
                <a:ea typeface="+mj-ea"/>
                <a:cs typeface="+mj-cs"/>
              </a:rPr>
              <a:t>SELECTIVE SEARCH</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7C7310C-6770-4223-A40A-BC893DD62F5E}"/>
              </a:ext>
            </a:extLst>
          </p:cNvPr>
          <p:cNvSpPr>
            <a:spLocks noGrp="1"/>
          </p:cNvSpPr>
          <p:nvPr>
            <p:ph type="body" idx="1"/>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400" kern="1200">
                <a:solidFill>
                  <a:schemeClr val="tx1"/>
                </a:solidFill>
                <a:latin typeface="+mn-lt"/>
                <a:ea typeface="+mn-ea"/>
                <a:cs typeface="+mn-cs"/>
              </a:rPr>
              <a:t>All Strategy</a:t>
            </a:r>
            <a:br>
              <a:rPr lang="en-US" sz="1400" kern="1200">
                <a:solidFill>
                  <a:schemeClr val="tx1"/>
                </a:solidFill>
                <a:latin typeface="+mn-lt"/>
                <a:ea typeface="+mn-ea"/>
                <a:cs typeface="+mn-cs"/>
              </a:rPr>
            </a:br>
            <a:r>
              <a:rPr lang="en-US" sz="1400" kern="1200">
                <a:solidFill>
                  <a:schemeClr val="tx1"/>
                </a:solidFill>
                <a:latin typeface="+mn-lt"/>
                <a:ea typeface="+mn-ea"/>
                <a:cs typeface="+mn-cs"/>
              </a:rPr>
              <a:t>Total proposals = 182</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Ground Truth Boxes = 3</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Qualified Boxes with IOU &gt; 0.5 = 2</a:t>
            </a:r>
            <a:br>
              <a:rPr lang="en-US" sz="1400" kern="1200">
                <a:solidFill>
                  <a:schemeClr val="tx1"/>
                </a:solidFill>
                <a:latin typeface="+mn-lt"/>
                <a:ea typeface="+mn-ea"/>
                <a:cs typeface="+mn-cs"/>
              </a:rPr>
            </a:br>
            <a:r>
              <a:rPr lang="en-US" sz="1400" kern="1200">
                <a:solidFill>
                  <a:schemeClr val="tx1"/>
                </a:solidFill>
                <a:latin typeface="+mn-lt"/>
                <a:ea typeface="+mn-ea"/>
                <a:cs typeface="+mn-cs"/>
              </a:rPr>
              <a:t>Qualified Boxes = [[65, 259, 238, 351], [281, 186, 374, 251]]</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final boxes = 2</a:t>
            </a:r>
            <a:br>
              <a:rPr lang="en-US" sz="1400" kern="1200">
                <a:solidFill>
                  <a:schemeClr val="tx1"/>
                </a:solidFill>
                <a:latin typeface="+mn-lt"/>
                <a:ea typeface="+mn-ea"/>
                <a:cs typeface="+mn-cs"/>
              </a:rPr>
            </a:br>
            <a:r>
              <a:rPr lang="en-US" sz="1400" kern="1200">
                <a:solidFill>
                  <a:schemeClr val="tx1"/>
                </a:solidFill>
                <a:latin typeface="+mn-lt"/>
                <a:ea typeface="+mn-ea"/>
                <a:cs typeface="+mn-cs"/>
              </a:rPr>
              <a:t>Final boxes = [[65, 259, 238, 351], [281, 186, 374, 251]]</a:t>
            </a:r>
            <a:br>
              <a:rPr lang="en-US" sz="1400" kern="1200">
                <a:solidFill>
                  <a:schemeClr val="tx1"/>
                </a:solidFill>
                <a:latin typeface="+mn-lt"/>
                <a:ea typeface="+mn-ea"/>
                <a:cs typeface="+mn-cs"/>
              </a:rPr>
            </a:br>
            <a:r>
              <a:rPr lang="en-US" sz="1400" kern="1200">
                <a:solidFill>
                  <a:schemeClr val="tx1"/>
                </a:solidFill>
                <a:latin typeface="+mn-lt"/>
                <a:ea typeface="+mn-ea"/>
                <a:cs typeface="+mn-cs"/>
              </a:rPr>
              <a:t>Recall = 0.6666666666666666</a:t>
            </a:r>
          </a:p>
        </p:txBody>
      </p:sp>
    </p:spTree>
    <p:extLst>
      <p:ext uri="{BB962C8B-B14F-4D97-AF65-F5344CB8AC3E}">
        <p14:creationId xmlns:p14="http://schemas.microsoft.com/office/powerpoint/2010/main" val="3736055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2CCA-89DF-4F17-8F76-920DBC664CE5}"/>
              </a:ext>
            </a:extLst>
          </p:cNvPr>
          <p:cNvSpPr>
            <a:spLocks noGrp="1"/>
          </p:cNvSpPr>
          <p:nvPr>
            <p:ph type="title"/>
          </p:nvPr>
        </p:nvSpPr>
        <p:spPr>
          <a:xfrm>
            <a:off x="6940295" y="1396289"/>
            <a:ext cx="4668257" cy="1325563"/>
          </a:xfrm>
        </p:spPr>
        <p:txBody>
          <a:bodyPr vert="horz" lIns="91440" tIns="45720" rIns="91440" bIns="45720" rtlCol="0" anchor="ctr">
            <a:normAutofit/>
          </a:bodyPr>
          <a:lstStyle/>
          <a:p>
            <a:pPr>
              <a:spcBef>
                <a:spcPct val="0"/>
              </a:spcBef>
            </a:pPr>
            <a:r>
              <a:rPr lang="en-US" sz="4400" kern="1200">
                <a:solidFill>
                  <a:schemeClr val="tx1"/>
                </a:solidFill>
                <a:latin typeface="+mj-lt"/>
                <a:ea typeface="+mj-ea"/>
                <a:cs typeface="+mj-cs"/>
              </a:rPr>
              <a:t>SELECTIVE SEARCH</a:t>
            </a:r>
          </a:p>
        </p:txBody>
      </p:sp>
      <p:sp>
        <p:nvSpPr>
          <p:cNvPr id="13" name="Freeform: Shape 1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a:extLst>
              <a:ext uri="{FF2B5EF4-FFF2-40B4-BE49-F238E27FC236}">
                <a16:creationId xmlns:a16="http://schemas.microsoft.com/office/drawing/2014/main" id="{F46D6BBE-E2E1-4BE9-A40D-3ED4C8D73AC7}"/>
              </a:ext>
            </a:extLst>
          </p:cNvPr>
          <p:cNvPicPr>
            <a:picLocks noChangeAspect="1"/>
          </p:cNvPicPr>
          <p:nvPr/>
        </p:nvPicPr>
        <p:blipFill rotWithShape="1">
          <a:blip r:embed="rId2"/>
          <a:srcRect l="4376" r="20621" b="-4"/>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6" name="Picture 6" descr="A picture containing person&#10;&#10;Description automatically generated">
            <a:extLst>
              <a:ext uri="{FF2B5EF4-FFF2-40B4-BE49-F238E27FC236}">
                <a16:creationId xmlns:a16="http://schemas.microsoft.com/office/drawing/2014/main" id="{76B14D4E-30C7-4427-B2E8-5BF9F29A18B0}"/>
              </a:ext>
            </a:extLst>
          </p:cNvPr>
          <p:cNvPicPr>
            <a:picLocks noGrp="1" noChangeAspect="1"/>
          </p:cNvPicPr>
          <p:nvPr>
            <p:ph type="pic" idx="2"/>
          </p:nvPr>
        </p:nvPicPr>
        <p:blipFill rotWithShape="1">
          <a:blip r:embed="rId3"/>
          <a:srcRect l="6019" r="6023" b="4"/>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8" name="Picture 8" descr="A picture containing text, person&#10;&#10;Description automatically generated">
            <a:extLst>
              <a:ext uri="{FF2B5EF4-FFF2-40B4-BE49-F238E27FC236}">
                <a16:creationId xmlns:a16="http://schemas.microsoft.com/office/drawing/2014/main" id="{DF3876DC-DFC6-4C90-A4F9-A79C10BE844A}"/>
              </a:ext>
            </a:extLst>
          </p:cNvPr>
          <p:cNvPicPr>
            <a:picLocks noChangeAspect="1"/>
          </p:cNvPicPr>
          <p:nvPr/>
        </p:nvPicPr>
        <p:blipFill rotWithShape="1">
          <a:blip r:embed="rId4"/>
          <a:srcRect l="373" r="16616" b="-5"/>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4" name="Text Placeholder 3">
            <a:extLst>
              <a:ext uri="{FF2B5EF4-FFF2-40B4-BE49-F238E27FC236}">
                <a16:creationId xmlns:a16="http://schemas.microsoft.com/office/drawing/2014/main" id="{694465FC-B52E-483A-85AE-0E68CF8C0A34}"/>
              </a:ext>
            </a:extLst>
          </p:cNvPr>
          <p:cNvSpPr>
            <a:spLocks noGrp="1"/>
          </p:cNvSpPr>
          <p:nvPr>
            <p:ph type="body" idx="1"/>
          </p:nvPr>
        </p:nvSpPr>
        <p:spPr>
          <a:xfrm>
            <a:off x="6940296" y="2871982"/>
            <a:ext cx="4668256" cy="3181684"/>
          </a:xfrm>
        </p:spPr>
        <p:txBody>
          <a:bodyPr vert="horz" lIns="91440" tIns="45720" rIns="91440" bIns="45720" rtlCol="0" anchor="t">
            <a:normAutofit/>
          </a:bodyPr>
          <a:lstStyle/>
          <a:p>
            <a:pPr indent="-228600">
              <a:buFont typeface="Arial" panose="020B0604020202020204" pitchFamily="34" charset="0"/>
              <a:buChar char="•"/>
            </a:pPr>
            <a:r>
              <a:rPr lang="en-US" sz="1500" kern="1200">
                <a:solidFill>
                  <a:schemeClr val="tx1"/>
                </a:solidFill>
                <a:latin typeface="+mn-lt"/>
                <a:ea typeface="+mn-ea"/>
                <a:cs typeface="+mn-cs"/>
              </a:rPr>
              <a:t>Color Strategy</a:t>
            </a:r>
            <a:br>
              <a:rPr lang="en-US" sz="1500" kern="1200">
                <a:solidFill>
                  <a:schemeClr val="tx1"/>
                </a:solidFill>
                <a:latin typeface="+mn-lt"/>
                <a:ea typeface="+mn-ea"/>
                <a:cs typeface="+mn-cs"/>
              </a:rPr>
            </a:br>
            <a:r>
              <a:rPr lang="en-US" sz="1500" kern="1200">
                <a:solidFill>
                  <a:schemeClr val="tx1"/>
                </a:solidFill>
                <a:latin typeface="+mn-lt"/>
                <a:ea typeface="+mn-ea"/>
                <a:cs typeface="+mn-cs"/>
              </a:rPr>
              <a:t>Total proposals = 334</a:t>
            </a:r>
            <a:br>
              <a:rPr lang="en-US" sz="1500" kern="1200">
                <a:solidFill>
                  <a:schemeClr val="tx1"/>
                </a:solidFill>
                <a:latin typeface="+mn-lt"/>
                <a:ea typeface="+mn-ea"/>
                <a:cs typeface="+mn-cs"/>
              </a:rPr>
            </a:br>
            <a:r>
              <a:rPr lang="en-US" sz="1500" kern="1200">
                <a:solidFill>
                  <a:schemeClr val="tx1"/>
                </a:solidFill>
                <a:latin typeface="+mn-lt"/>
                <a:ea typeface="+mn-ea"/>
                <a:cs typeface="+mn-cs"/>
              </a:rPr>
              <a:t>Number of Ground Truth Boxes = 13</a:t>
            </a:r>
            <a:br>
              <a:rPr lang="en-US" sz="1500" kern="1200">
                <a:solidFill>
                  <a:schemeClr val="tx1"/>
                </a:solidFill>
                <a:latin typeface="+mn-lt"/>
                <a:ea typeface="+mn-ea"/>
                <a:cs typeface="+mn-cs"/>
              </a:rPr>
            </a:br>
            <a:r>
              <a:rPr lang="en-US" sz="1500" kern="1200">
                <a:solidFill>
                  <a:schemeClr val="tx1"/>
                </a:solidFill>
                <a:latin typeface="+mn-lt"/>
                <a:ea typeface="+mn-ea"/>
                <a:cs typeface="+mn-cs"/>
              </a:rPr>
              <a:t>Number of Qualified Boxes with IOU &gt; 0.5 = 6</a:t>
            </a:r>
            <a:br>
              <a:rPr lang="en-US" sz="1500" kern="1200">
                <a:solidFill>
                  <a:schemeClr val="tx1"/>
                </a:solidFill>
                <a:latin typeface="+mn-lt"/>
                <a:ea typeface="+mn-ea"/>
                <a:cs typeface="+mn-cs"/>
              </a:rPr>
            </a:br>
            <a:r>
              <a:rPr lang="en-US" sz="1500" kern="1200">
                <a:solidFill>
                  <a:schemeClr val="tx1"/>
                </a:solidFill>
                <a:latin typeface="+mn-lt"/>
                <a:ea typeface="+mn-ea"/>
                <a:cs typeface="+mn-cs"/>
              </a:rPr>
              <a:t>Qualified Boxes = [[0, 0, 500, 375], [0, 6, 301, 375], [0, 6, 256, 375], [372, 218, 500, 290], [0,</a:t>
            </a:r>
            <a:br>
              <a:rPr lang="en-US" sz="1500" kern="1200">
                <a:solidFill>
                  <a:schemeClr val="tx1"/>
                </a:solidFill>
                <a:latin typeface="+mn-lt"/>
                <a:ea typeface="+mn-ea"/>
                <a:cs typeface="+mn-cs"/>
              </a:rPr>
            </a:br>
            <a:r>
              <a:rPr lang="en-US" sz="1500" kern="1200">
                <a:solidFill>
                  <a:schemeClr val="tx1"/>
                </a:solidFill>
                <a:latin typeface="+mn-lt"/>
                <a:ea typeface="+mn-ea"/>
                <a:cs typeface="+mn-cs"/>
              </a:rPr>
              <a:t>159, 17, 241], [51, 177, 77, 217]]</a:t>
            </a:r>
            <a:br>
              <a:rPr lang="en-US" sz="1500" kern="1200">
                <a:solidFill>
                  <a:schemeClr val="tx1"/>
                </a:solidFill>
                <a:latin typeface="+mn-lt"/>
                <a:ea typeface="+mn-ea"/>
                <a:cs typeface="+mn-cs"/>
              </a:rPr>
            </a:br>
            <a:r>
              <a:rPr lang="en-US" sz="1500" kern="1200">
                <a:solidFill>
                  <a:schemeClr val="tx1"/>
                </a:solidFill>
                <a:latin typeface="+mn-lt"/>
                <a:ea typeface="+mn-ea"/>
                <a:cs typeface="+mn-cs"/>
              </a:rPr>
              <a:t>Number of final boxes = 4</a:t>
            </a:r>
            <a:br>
              <a:rPr lang="en-US" sz="1500" kern="1200">
                <a:solidFill>
                  <a:schemeClr val="tx1"/>
                </a:solidFill>
                <a:latin typeface="+mn-lt"/>
                <a:ea typeface="+mn-ea"/>
                <a:cs typeface="+mn-cs"/>
              </a:rPr>
            </a:br>
            <a:r>
              <a:rPr lang="en-US" sz="1500" kern="1200">
                <a:solidFill>
                  <a:schemeClr val="tx1"/>
                </a:solidFill>
                <a:latin typeface="+mn-lt"/>
                <a:ea typeface="+mn-ea"/>
                <a:cs typeface="+mn-cs"/>
              </a:rPr>
              <a:t>Final boxes = [[0, 6, 301, 375], [372, 218, 500, 290], [0, 159, 17, 241], [51, 177, 77, 217]]</a:t>
            </a:r>
            <a:br>
              <a:rPr lang="en-US" sz="1500" kern="1200">
                <a:solidFill>
                  <a:schemeClr val="tx1"/>
                </a:solidFill>
                <a:latin typeface="+mn-lt"/>
                <a:ea typeface="+mn-ea"/>
                <a:cs typeface="+mn-cs"/>
              </a:rPr>
            </a:br>
            <a:r>
              <a:rPr lang="en-US" sz="1500" kern="1200">
                <a:solidFill>
                  <a:schemeClr val="tx1"/>
                </a:solidFill>
                <a:latin typeface="+mn-lt"/>
                <a:ea typeface="+mn-ea"/>
                <a:cs typeface="+mn-cs"/>
              </a:rPr>
              <a:t>Recall = 0.3076923076923077</a:t>
            </a:r>
          </a:p>
        </p:txBody>
      </p:sp>
    </p:spTree>
    <p:extLst>
      <p:ext uri="{BB962C8B-B14F-4D97-AF65-F5344CB8AC3E}">
        <p14:creationId xmlns:p14="http://schemas.microsoft.com/office/powerpoint/2010/main" val="157687525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CCDC-55D4-4FC5-B079-FB0EBEF1D0E0}"/>
              </a:ext>
            </a:extLst>
          </p:cNvPr>
          <p:cNvSpPr>
            <a:spLocks noGrp="1"/>
          </p:cNvSpPr>
          <p:nvPr>
            <p:ph type="title"/>
          </p:nvPr>
        </p:nvSpPr>
        <p:spPr>
          <a:xfrm>
            <a:off x="6940295" y="1396289"/>
            <a:ext cx="4668257" cy="1325563"/>
          </a:xfrm>
        </p:spPr>
        <p:txBody>
          <a:bodyPr vert="horz" lIns="91440" tIns="45720" rIns="91440" bIns="45720" rtlCol="0" anchor="ctr">
            <a:normAutofit/>
          </a:bodyPr>
          <a:lstStyle/>
          <a:p>
            <a:pPr>
              <a:spcBef>
                <a:spcPct val="0"/>
              </a:spcBef>
            </a:pPr>
            <a:r>
              <a:rPr lang="en-US" sz="4400" kern="1200">
                <a:solidFill>
                  <a:schemeClr val="tx1"/>
                </a:solidFill>
                <a:latin typeface="+mj-lt"/>
                <a:ea typeface="+mj-ea"/>
                <a:cs typeface="+mj-cs"/>
              </a:rPr>
              <a:t>SELECTIVE SEARCH</a:t>
            </a:r>
          </a:p>
        </p:txBody>
      </p:sp>
      <p:sp>
        <p:nvSpPr>
          <p:cNvPr id="13" name="Freeform: Shape 1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A picture containing text, person&#10;&#10;Description automatically generated">
            <a:extLst>
              <a:ext uri="{FF2B5EF4-FFF2-40B4-BE49-F238E27FC236}">
                <a16:creationId xmlns:a16="http://schemas.microsoft.com/office/drawing/2014/main" id="{C2BC59D6-1CF2-4B3E-BDCE-F818B5FE6D54}"/>
              </a:ext>
            </a:extLst>
          </p:cNvPr>
          <p:cNvPicPr>
            <a:picLocks noChangeAspect="1"/>
          </p:cNvPicPr>
          <p:nvPr/>
        </p:nvPicPr>
        <p:blipFill rotWithShape="1">
          <a:blip r:embed="rId2"/>
          <a:srcRect l="4501" r="20496" b="-4"/>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6" name="Picture 6" descr="A picture containing person, green&#10;&#10;Description automatically generated">
            <a:extLst>
              <a:ext uri="{FF2B5EF4-FFF2-40B4-BE49-F238E27FC236}">
                <a16:creationId xmlns:a16="http://schemas.microsoft.com/office/drawing/2014/main" id="{AEC518B3-BC72-4815-A09D-5824B9DA4F31}"/>
              </a:ext>
            </a:extLst>
          </p:cNvPr>
          <p:cNvPicPr>
            <a:picLocks noGrp="1" noChangeAspect="1"/>
          </p:cNvPicPr>
          <p:nvPr>
            <p:ph type="pic" idx="2"/>
          </p:nvPr>
        </p:nvPicPr>
        <p:blipFill rotWithShape="1">
          <a:blip r:embed="rId3"/>
          <a:srcRect l="6019" r="6023" b="4"/>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8" name="Picture 8" descr="A picture containing text, person&#10;&#10;Description automatically generated">
            <a:extLst>
              <a:ext uri="{FF2B5EF4-FFF2-40B4-BE49-F238E27FC236}">
                <a16:creationId xmlns:a16="http://schemas.microsoft.com/office/drawing/2014/main" id="{929A9511-9B4E-4956-8647-43B911CEA5A1}"/>
              </a:ext>
            </a:extLst>
          </p:cNvPr>
          <p:cNvPicPr>
            <a:picLocks noChangeAspect="1"/>
          </p:cNvPicPr>
          <p:nvPr/>
        </p:nvPicPr>
        <p:blipFill rotWithShape="1">
          <a:blip r:embed="rId4"/>
          <a:srcRect l="498" r="16492" b="-5"/>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4" name="Text Placeholder 3">
            <a:extLst>
              <a:ext uri="{FF2B5EF4-FFF2-40B4-BE49-F238E27FC236}">
                <a16:creationId xmlns:a16="http://schemas.microsoft.com/office/drawing/2014/main" id="{B8597A53-52C8-4150-8FC8-0F90EBEE5EED}"/>
              </a:ext>
            </a:extLst>
          </p:cNvPr>
          <p:cNvSpPr>
            <a:spLocks noGrp="1"/>
          </p:cNvSpPr>
          <p:nvPr>
            <p:ph type="body" idx="1"/>
          </p:nvPr>
        </p:nvSpPr>
        <p:spPr>
          <a:xfrm>
            <a:off x="6940296" y="2871982"/>
            <a:ext cx="4668256" cy="3181684"/>
          </a:xfrm>
        </p:spPr>
        <p:txBody>
          <a:bodyPr vert="horz" lIns="91440" tIns="45720" rIns="91440" bIns="45720" rtlCol="0" anchor="t">
            <a:normAutofit/>
          </a:bodyPr>
          <a:lstStyle/>
          <a:p>
            <a:pPr indent="-228600">
              <a:buFont typeface="Arial" panose="020B0604020202020204" pitchFamily="34" charset="0"/>
              <a:buChar char="•"/>
            </a:pPr>
            <a:r>
              <a:rPr lang="en-US" sz="1400" kern="1200">
                <a:solidFill>
                  <a:schemeClr val="tx1"/>
                </a:solidFill>
                <a:latin typeface="+mn-lt"/>
                <a:ea typeface="+mn-ea"/>
                <a:cs typeface="+mn-cs"/>
              </a:rPr>
              <a:t>All Strategy</a:t>
            </a:r>
            <a:br>
              <a:rPr lang="en-US" sz="1400" kern="1200">
                <a:solidFill>
                  <a:schemeClr val="tx1"/>
                </a:solidFill>
                <a:latin typeface="+mn-lt"/>
                <a:ea typeface="+mn-ea"/>
                <a:cs typeface="+mn-cs"/>
              </a:rPr>
            </a:br>
            <a:r>
              <a:rPr lang="en-US" sz="1400" kern="1200">
                <a:solidFill>
                  <a:schemeClr val="tx1"/>
                </a:solidFill>
                <a:latin typeface="+mn-lt"/>
                <a:ea typeface="+mn-ea"/>
                <a:cs typeface="+mn-cs"/>
              </a:rPr>
              <a:t>Total proposals = 354</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Ground Truth Boxes = 13</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Qualified Boxes with IOU &gt; 0.5 = 8</a:t>
            </a:r>
            <a:br>
              <a:rPr lang="en-US" sz="1400" kern="1200">
                <a:solidFill>
                  <a:schemeClr val="tx1"/>
                </a:solidFill>
                <a:latin typeface="+mn-lt"/>
                <a:ea typeface="+mn-ea"/>
                <a:cs typeface="+mn-cs"/>
              </a:rPr>
            </a:br>
            <a:r>
              <a:rPr lang="en-US" sz="1400" kern="1200">
                <a:solidFill>
                  <a:schemeClr val="tx1"/>
                </a:solidFill>
                <a:latin typeface="+mn-lt"/>
                <a:ea typeface="+mn-ea"/>
                <a:cs typeface="+mn-cs"/>
              </a:rPr>
              <a:t>Qualified Boxes = [[283, 228, 354, 269], [47, 91, 256, 375], [362, 218, 500, 291], [372, 218,</a:t>
            </a:r>
            <a:br>
              <a:rPr lang="en-US" sz="1400" kern="1200">
                <a:solidFill>
                  <a:schemeClr val="tx1"/>
                </a:solidFill>
                <a:latin typeface="+mn-lt"/>
                <a:ea typeface="+mn-ea"/>
                <a:cs typeface="+mn-cs"/>
              </a:rPr>
            </a:br>
            <a:r>
              <a:rPr lang="en-US" sz="1400" kern="1200">
                <a:solidFill>
                  <a:schemeClr val="tx1"/>
                </a:solidFill>
                <a:latin typeface="+mn-lt"/>
                <a:ea typeface="+mn-ea"/>
                <a:cs typeface="+mn-cs"/>
              </a:rPr>
              <a:t>500, 290], [352, 189, 406, 240], [0, 159, 17, 241], [84, 184, 114, 215], [72, 175, 98, 216]]</a:t>
            </a:r>
            <a:br>
              <a:rPr lang="en-US" sz="1400" kern="1200">
                <a:solidFill>
                  <a:schemeClr val="tx1"/>
                </a:solidFill>
                <a:latin typeface="+mn-lt"/>
                <a:ea typeface="+mn-ea"/>
                <a:cs typeface="+mn-cs"/>
              </a:rPr>
            </a:br>
            <a:r>
              <a:rPr lang="en-US" sz="1400" kern="1200">
                <a:solidFill>
                  <a:schemeClr val="tx1"/>
                </a:solidFill>
                <a:latin typeface="+mn-lt"/>
                <a:ea typeface="+mn-ea"/>
                <a:cs typeface="+mn-cs"/>
              </a:rPr>
              <a:t>Number of final boxes = 7</a:t>
            </a:r>
            <a:br>
              <a:rPr lang="en-US" sz="1400" kern="1200">
                <a:solidFill>
                  <a:schemeClr val="tx1"/>
                </a:solidFill>
                <a:latin typeface="+mn-lt"/>
                <a:ea typeface="+mn-ea"/>
                <a:cs typeface="+mn-cs"/>
              </a:rPr>
            </a:br>
            <a:r>
              <a:rPr lang="en-US" sz="1400" kern="1200">
                <a:solidFill>
                  <a:schemeClr val="tx1"/>
                </a:solidFill>
                <a:latin typeface="+mn-lt"/>
                <a:ea typeface="+mn-ea"/>
                <a:cs typeface="+mn-cs"/>
              </a:rPr>
              <a:t>Final boxes = [[283, 228, 354, 269], [47, 91, 256, 375], [362, 218, 500, 291], [352, 189, 406,</a:t>
            </a:r>
            <a:br>
              <a:rPr lang="en-US" sz="1400" kern="1200">
                <a:solidFill>
                  <a:schemeClr val="tx1"/>
                </a:solidFill>
                <a:latin typeface="+mn-lt"/>
                <a:ea typeface="+mn-ea"/>
                <a:cs typeface="+mn-cs"/>
              </a:rPr>
            </a:br>
            <a:r>
              <a:rPr lang="en-US" sz="1400" kern="1200">
                <a:solidFill>
                  <a:schemeClr val="tx1"/>
                </a:solidFill>
                <a:latin typeface="+mn-lt"/>
                <a:ea typeface="+mn-ea"/>
                <a:cs typeface="+mn-cs"/>
              </a:rPr>
              <a:t>240], [0, 159, 17, 241], [84, 184, 114, 215], [72, 175, 98, 216]]</a:t>
            </a:r>
            <a:br>
              <a:rPr lang="en-US" sz="1400" kern="1200">
                <a:solidFill>
                  <a:schemeClr val="tx1"/>
                </a:solidFill>
                <a:latin typeface="+mn-lt"/>
                <a:ea typeface="+mn-ea"/>
                <a:cs typeface="+mn-cs"/>
              </a:rPr>
            </a:br>
            <a:r>
              <a:rPr lang="en-US" sz="1400" kern="1200">
                <a:solidFill>
                  <a:schemeClr val="tx1"/>
                </a:solidFill>
                <a:latin typeface="+mn-lt"/>
                <a:ea typeface="+mn-ea"/>
                <a:cs typeface="+mn-cs"/>
              </a:rPr>
              <a:t>Recall = 0.5384615384615384</a:t>
            </a:r>
          </a:p>
        </p:txBody>
      </p:sp>
    </p:spTree>
    <p:extLst>
      <p:ext uri="{BB962C8B-B14F-4D97-AF65-F5344CB8AC3E}">
        <p14:creationId xmlns:p14="http://schemas.microsoft.com/office/powerpoint/2010/main" val="377577439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252C0-B20F-45DF-891C-3321F1F61E8B}"/>
              </a:ext>
            </a:extLst>
          </p:cNvPr>
          <p:cNvSpPr>
            <a:spLocks noGrp="1"/>
          </p:cNvSpPr>
          <p:nvPr>
            <p:ph type="title"/>
          </p:nvPr>
        </p:nvSpPr>
        <p:spPr>
          <a:xfrm>
            <a:off x="971368" y="371719"/>
            <a:ext cx="6125964" cy="1906863"/>
          </a:xfrm>
        </p:spPr>
        <p:txBody>
          <a:bodyPr vert="horz" lIns="91440" tIns="45720" rIns="91440" bIns="45720" rtlCol="0" anchor="b">
            <a:normAutofit/>
          </a:bodyPr>
          <a:lstStyle/>
          <a:p>
            <a:pPr>
              <a:spcBef>
                <a:spcPct val="0"/>
              </a:spcBef>
            </a:pPr>
            <a:r>
              <a:rPr lang="en-US" sz="4400" kern="1200">
                <a:solidFill>
                  <a:schemeClr val="tx1"/>
                </a:solidFill>
                <a:latin typeface="+mj-lt"/>
                <a:ea typeface="+mj-ea"/>
                <a:cs typeface="+mj-cs"/>
              </a:rPr>
              <a:t>SELECTIVE SEARCH</a:t>
            </a:r>
          </a:p>
        </p:txBody>
      </p:sp>
      <p:sp>
        <p:nvSpPr>
          <p:cNvPr id="4" name="Text Placeholder 3">
            <a:extLst>
              <a:ext uri="{FF2B5EF4-FFF2-40B4-BE49-F238E27FC236}">
                <a16:creationId xmlns:a16="http://schemas.microsoft.com/office/drawing/2014/main" id="{42BAD162-95FC-4439-93A2-4D5F2E260216}"/>
              </a:ext>
            </a:extLst>
          </p:cNvPr>
          <p:cNvSpPr>
            <a:spLocks noGrp="1"/>
          </p:cNvSpPr>
          <p:nvPr>
            <p:ph type="body" idx="1"/>
          </p:nvPr>
        </p:nvSpPr>
        <p:spPr>
          <a:xfrm>
            <a:off x="971368" y="2711395"/>
            <a:ext cx="4114801" cy="3465568"/>
          </a:xfrm>
        </p:spPr>
        <p:txBody>
          <a:bodyPr vert="horz" lIns="91440" tIns="45720" rIns="91440" bIns="45720" rtlCol="0">
            <a:normAutofit/>
          </a:bodyPr>
          <a:lstStyle/>
          <a:p>
            <a:pPr indent="-228600">
              <a:buFont typeface="Arial" panose="020B0604020202020204" pitchFamily="34" charset="0"/>
              <a:buChar char="•"/>
            </a:pPr>
            <a:r>
              <a:rPr lang="en-US" sz="2000" kern="1200">
                <a:solidFill>
                  <a:schemeClr val="tx1"/>
                </a:solidFill>
                <a:latin typeface="+mn-lt"/>
                <a:ea typeface="+mn-ea"/>
                <a:cs typeface="+mn-cs"/>
              </a:rPr>
              <a:t>Color Strategy</a:t>
            </a:r>
            <a:br>
              <a:rPr lang="en-US" sz="2000" kern="1200">
                <a:solidFill>
                  <a:schemeClr val="tx1"/>
                </a:solidFill>
                <a:latin typeface="+mn-lt"/>
                <a:ea typeface="+mn-ea"/>
                <a:cs typeface="+mn-cs"/>
              </a:rPr>
            </a:br>
            <a:r>
              <a:rPr lang="en-US" sz="2000" kern="1200">
                <a:solidFill>
                  <a:schemeClr val="tx1"/>
                </a:solidFill>
                <a:latin typeface="+mn-lt"/>
                <a:ea typeface="+mn-ea"/>
                <a:cs typeface="+mn-cs"/>
              </a:rPr>
              <a:t>Total proposals = 293</a:t>
            </a:r>
            <a:br>
              <a:rPr lang="en-US" sz="2000" kern="1200">
                <a:solidFill>
                  <a:schemeClr val="tx1"/>
                </a:solidFill>
                <a:latin typeface="+mn-lt"/>
                <a:ea typeface="+mn-ea"/>
                <a:cs typeface="+mn-cs"/>
              </a:rPr>
            </a:br>
            <a:r>
              <a:rPr lang="en-US" sz="2000" kern="1200">
                <a:solidFill>
                  <a:schemeClr val="tx1"/>
                </a:solidFill>
                <a:latin typeface="+mn-lt"/>
                <a:ea typeface="+mn-ea"/>
                <a:cs typeface="+mn-cs"/>
              </a:rPr>
              <a:t>Number of Ground Truth Boxes = 2</a:t>
            </a:r>
            <a:br>
              <a:rPr lang="en-US" sz="2000" kern="1200">
                <a:solidFill>
                  <a:schemeClr val="tx1"/>
                </a:solidFill>
                <a:latin typeface="+mn-lt"/>
                <a:ea typeface="+mn-ea"/>
                <a:cs typeface="+mn-cs"/>
              </a:rPr>
            </a:br>
            <a:r>
              <a:rPr lang="en-US" sz="2000" kern="1200">
                <a:solidFill>
                  <a:schemeClr val="tx1"/>
                </a:solidFill>
                <a:latin typeface="+mn-lt"/>
                <a:ea typeface="+mn-ea"/>
                <a:cs typeface="+mn-cs"/>
              </a:rPr>
              <a:t>Number of Qualified Boxes with IOU &gt; 0.5 = 0</a:t>
            </a:r>
            <a:br>
              <a:rPr lang="en-US" sz="2000" kern="1200">
                <a:solidFill>
                  <a:schemeClr val="tx1"/>
                </a:solidFill>
                <a:latin typeface="+mn-lt"/>
                <a:ea typeface="+mn-ea"/>
                <a:cs typeface="+mn-cs"/>
              </a:rPr>
            </a:br>
            <a:r>
              <a:rPr lang="en-US" sz="2000" kern="1200">
                <a:solidFill>
                  <a:schemeClr val="tx1"/>
                </a:solidFill>
                <a:latin typeface="+mn-lt"/>
                <a:ea typeface="+mn-ea"/>
                <a:cs typeface="+mn-cs"/>
              </a:rPr>
              <a:t>Qualified Boxes = []</a:t>
            </a:r>
            <a:br>
              <a:rPr lang="en-US" sz="2000" kern="1200">
                <a:solidFill>
                  <a:schemeClr val="tx1"/>
                </a:solidFill>
                <a:latin typeface="+mn-lt"/>
                <a:ea typeface="+mn-ea"/>
                <a:cs typeface="+mn-cs"/>
              </a:rPr>
            </a:br>
            <a:r>
              <a:rPr lang="en-US" sz="2000" kern="1200">
                <a:solidFill>
                  <a:schemeClr val="tx1"/>
                </a:solidFill>
                <a:latin typeface="+mn-lt"/>
                <a:ea typeface="+mn-ea"/>
                <a:cs typeface="+mn-cs"/>
              </a:rPr>
              <a:t>Number of final boxes = 0</a:t>
            </a:r>
            <a:br>
              <a:rPr lang="en-US" sz="2000" kern="1200">
                <a:solidFill>
                  <a:schemeClr val="tx1"/>
                </a:solidFill>
                <a:latin typeface="+mn-lt"/>
                <a:ea typeface="+mn-ea"/>
                <a:cs typeface="+mn-cs"/>
              </a:rPr>
            </a:br>
            <a:r>
              <a:rPr lang="en-US" sz="2000" kern="1200">
                <a:solidFill>
                  <a:schemeClr val="tx1"/>
                </a:solidFill>
                <a:latin typeface="+mn-lt"/>
                <a:ea typeface="+mn-ea"/>
                <a:cs typeface="+mn-cs"/>
              </a:rPr>
              <a:t>Final boxes = []</a:t>
            </a:r>
            <a:br>
              <a:rPr lang="en-US" sz="2000" kern="1200">
                <a:solidFill>
                  <a:schemeClr val="tx1"/>
                </a:solidFill>
                <a:latin typeface="+mn-lt"/>
                <a:ea typeface="+mn-ea"/>
                <a:cs typeface="+mn-cs"/>
              </a:rPr>
            </a:br>
            <a:r>
              <a:rPr lang="en-US" sz="2000" kern="1200">
                <a:solidFill>
                  <a:schemeClr val="tx1"/>
                </a:solidFill>
                <a:latin typeface="+mn-lt"/>
                <a:ea typeface="+mn-ea"/>
                <a:cs typeface="+mn-cs"/>
              </a:rPr>
              <a:t>Recall = 0.0</a:t>
            </a:r>
          </a:p>
        </p:txBody>
      </p:sp>
      <p:pic>
        <p:nvPicPr>
          <p:cNvPr id="8" name="Picture 8" descr="A picture containing outdoor, sky, truck&#10;&#10;Description automatically generated">
            <a:extLst>
              <a:ext uri="{FF2B5EF4-FFF2-40B4-BE49-F238E27FC236}">
                <a16:creationId xmlns:a16="http://schemas.microsoft.com/office/drawing/2014/main" id="{72C678D2-AEF9-4AD7-901D-3617436D9082}"/>
              </a:ext>
            </a:extLst>
          </p:cNvPr>
          <p:cNvPicPr>
            <a:picLocks noChangeAspect="1"/>
          </p:cNvPicPr>
          <p:nvPr/>
        </p:nvPicPr>
        <p:blipFill rotWithShape="1">
          <a:blip r:embed="rId2"/>
          <a:srcRect l="9711" r="1794" b="-4"/>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7" name="Picture 7" descr="A picture containing outdoor, sky, truck&#10;&#10;Description automatically generated">
            <a:extLst>
              <a:ext uri="{FF2B5EF4-FFF2-40B4-BE49-F238E27FC236}">
                <a16:creationId xmlns:a16="http://schemas.microsoft.com/office/drawing/2014/main" id="{484F5D8A-AB97-4291-B9E9-CF11DFE5FA42}"/>
              </a:ext>
            </a:extLst>
          </p:cNvPr>
          <p:cNvPicPr>
            <a:picLocks noChangeAspect="1"/>
          </p:cNvPicPr>
          <p:nvPr/>
        </p:nvPicPr>
        <p:blipFill rotWithShape="1">
          <a:blip r:embed="rId2"/>
          <a:srcRect l="16648" r="8741" b="4"/>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6" name="Picture 6" descr="A picture containing outdoor, outdoor object, farm machine&#10;&#10;Description automatically generated">
            <a:extLst>
              <a:ext uri="{FF2B5EF4-FFF2-40B4-BE49-F238E27FC236}">
                <a16:creationId xmlns:a16="http://schemas.microsoft.com/office/drawing/2014/main" id="{CFD5FE75-20A5-48B9-9799-8B608D9B39BF}"/>
              </a:ext>
            </a:extLst>
          </p:cNvPr>
          <p:cNvPicPr>
            <a:picLocks noGrp="1" noChangeAspect="1"/>
          </p:cNvPicPr>
          <p:nvPr>
            <p:ph type="pic" idx="2"/>
          </p:nvPr>
        </p:nvPicPr>
        <p:blipFill rotWithShape="1">
          <a:blip r:embed="rId3"/>
          <a:srcRect l="2873" r="-3" b="-3"/>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856540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5AC67C-E260-485A-AEA6-A5BA57DC1891}"/>
              </a:ext>
            </a:extLst>
          </p:cNvPr>
          <p:cNvSpPr>
            <a:spLocks noGrp="1"/>
          </p:cNvSpPr>
          <p:nvPr>
            <p:ph type="title"/>
          </p:nvPr>
        </p:nvSpPr>
        <p:spPr>
          <a:xfrm>
            <a:off x="971368" y="371719"/>
            <a:ext cx="6125964" cy="1906863"/>
          </a:xfrm>
        </p:spPr>
        <p:txBody>
          <a:bodyPr vert="horz" lIns="91440" tIns="45720" rIns="91440" bIns="45720" rtlCol="0" anchor="b">
            <a:normAutofit/>
          </a:bodyPr>
          <a:lstStyle/>
          <a:p>
            <a:pPr>
              <a:spcBef>
                <a:spcPct val="0"/>
              </a:spcBef>
            </a:pPr>
            <a:r>
              <a:rPr lang="en-US" sz="4400" kern="1200">
                <a:solidFill>
                  <a:schemeClr val="tx1"/>
                </a:solidFill>
                <a:latin typeface="+mj-lt"/>
                <a:ea typeface="+mj-ea"/>
                <a:cs typeface="+mj-cs"/>
              </a:rPr>
              <a:t>SELECTIVE SEARCH</a:t>
            </a:r>
          </a:p>
        </p:txBody>
      </p:sp>
      <p:sp>
        <p:nvSpPr>
          <p:cNvPr id="4" name="Text Placeholder 3">
            <a:extLst>
              <a:ext uri="{FF2B5EF4-FFF2-40B4-BE49-F238E27FC236}">
                <a16:creationId xmlns:a16="http://schemas.microsoft.com/office/drawing/2014/main" id="{8CD6FE6B-DF7B-42CC-A667-A71F2EE85275}"/>
              </a:ext>
            </a:extLst>
          </p:cNvPr>
          <p:cNvSpPr>
            <a:spLocks noGrp="1"/>
          </p:cNvSpPr>
          <p:nvPr>
            <p:ph type="body" idx="1"/>
          </p:nvPr>
        </p:nvSpPr>
        <p:spPr>
          <a:xfrm>
            <a:off x="971368" y="2711395"/>
            <a:ext cx="4114801" cy="3465568"/>
          </a:xfrm>
        </p:spPr>
        <p:txBody>
          <a:bodyPr vert="horz" lIns="91440" tIns="45720" rIns="91440" bIns="45720" rtlCol="0">
            <a:normAutofit/>
          </a:bodyPr>
          <a:lstStyle/>
          <a:p>
            <a:pPr indent="-228600">
              <a:buFont typeface="Arial" panose="020B0604020202020204" pitchFamily="34" charset="0"/>
              <a:buChar char="•"/>
            </a:pPr>
            <a:r>
              <a:rPr lang="en-US" sz="1900" kern="1200">
                <a:solidFill>
                  <a:schemeClr val="tx1"/>
                </a:solidFill>
                <a:latin typeface="+mn-lt"/>
                <a:ea typeface="+mn-ea"/>
                <a:cs typeface="+mn-cs"/>
              </a:rPr>
              <a:t>All Strategy</a:t>
            </a:r>
            <a:br>
              <a:rPr lang="en-US" sz="1900" kern="1200">
                <a:solidFill>
                  <a:schemeClr val="tx1"/>
                </a:solidFill>
                <a:latin typeface="+mn-lt"/>
                <a:ea typeface="+mn-ea"/>
                <a:cs typeface="+mn-cs"/>
              </a:rPr>
            </a:br>
            <a:r>
              <a:rPr lang="en-US" sz="1900" kern="1200">
                <a:solidFill>
                  <a:schemeClr val="tx1"/>
                </a:solidFill>
                <a:latin typeface="+mn-lt"/>
                <a:ea typeface="+mn-ea"/>
                <a:cs typeface="+mn-cs"/>
              </a:rPr>
              <a:t>Total proposals = 318</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Ground Truth Boxes = 2</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Qualified Boxes with IOU &gt; 0.5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Qualified Boxes = [[382, 101, 500, 240]]</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final boxes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Final boxes = [[382, 101, 500, 240]]</a:t>
            </a:r>
            <a:br>
              <a:rPr lang="en-US" sz="1900" kern="1200">
                <a:solidFill>
                  <a:schemeClr val="tx1"/>
                </a:solidFill>
                <a:latin typeface="+mn-lt"/>
                <a:ea typeface="+mn-ea"/>
                <a:cs typeface="+mn-cs"/>
              </a:rPr>
            </a:br>
            <a:r>
              <a:rPr lang="en-US" sz="1900" kern="1200">
                <a:solidFill>
                  <a:schemeClr val="tx1"/>
                </a:solidFill>
                <a:latin typeface="+mn-lt"/>
                <a:ea typeface="+mn-ea"/>
                <a:cs typeface="+mn-cs"/>
              </a:rPr>
              <a:t>Recall = 0.5</a:t>
            </a:r>
          </a:p>
        </p:txBody>
      </p:sp>
      <p:pic>
        <p:nvPicPr>
          <p:cNvPr id="8" name="Picture 8" descr="A picture containing outdoor, sky, truck&#10;&#10;Description automatically generated">
            <a:extLst>
              <a:ext uri="{FF2B5EF4-FFF2-40B4-BE49-F238E27FC236}">
                <a16:creationId xmlns:a16="http://schemas.microsoft.com/office/drawing/2014/main" id="{49C4484C-7938-45DB-B44F-8FA50D28BBF6}"/>
              </a:ext>
            </a:extLst>
          </p:cNvPr>
          <p:cNvPicPr>
            <a:picLocks noChangeAspect="1"/>
          </p:cNvPicPr>
          <p:nvPr/>
        </p:nvPicPr>
        <p:blipFill rotWithShape="1">
          <a:blip r:embed="rId2"/>
          <a:srcRect l="11510" r="-4" b="-4"/>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7" name="Picture 7" descr="A picture containing outdoor, sky, truck&#10;&#10;Description automatically generated">
            <a:extLst>
              <a:ext uri="{FF2B5EF4-FFF2-40B4-BE49-F238E27FC236}">
                <a16:creationId xmlns:a16="http://schemas.microsoft.com/office/drawing/2014/main" id="{AAC857EB-92F6-4E9D-AC98-392A6813F139}"/>
              </a:ext>
            </a:extLst>
          </p:cNvPr>
          <p:cNvPicPr>
            <a:picLocks noChangeAspect="1"/>
          </p:cNvPicPr>
          <p:nvPr/>
        </p:nvPicPr>
        <p:blipFill rotWithShape="1">
          <a:blip r:embed="rId2"/>
          <a:srcRect l="20788" r="4601" b="4"/>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6" name="Picture 6" descr="A picture containing transport&#10;&#10;Description automatically generated">
            <a:extLst>
              <a:ext uri="{FF2B5EF4-FFF2-40B4-BE49-F238E27FC236}">
                <a16:creationId xmlns:a16="http://schemas.microsoft.com/office/drawing/2014/main" id="{5853E1CF-9AB8-41F0-857A-CFD580E17088}"/>
              </a:ext>
            </a:extLst>
          </p:cNvPr>
          <p:cNvPicPr>
            <a:picLocks noGrp="1" noChangeAspect="1"/>
          </p:cNvPicPr>
          <p:nvPr>
            <p:ph type="pic" idx="2"/>
          </p:nvPr>
        </p:nvPicPr>
        <p:blipFill rotWithShape="1">
          <a:blip r:embed="rId3"/>
          <a:srcRect l="2873" r="-3" b="-3"/>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2470510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4D85B6A-FF18-4EFD-BD23-77FDE89EC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AAB596-4870-4D7C-9F51-06F1F7367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5F33F-AF71-4279-81CA-65D4DE56C784}"/>
              </a:ext>
            </a:extLst>
          </p:cNvPr>
          <p:cNvSpPr>
            <a:spLocks noGrp="1"/>
          </p:cNvSpPr>
          <p:nvPr>
            <p:ph type="title"/>
          </p:nvPr>
        </p:nvSpPr>
        <p:spPr>
          <a:xfrm>
            <a:off x="754912" y="3651159"/>
            <a:ext cx="4401880" cy="2525803"/>
          </a:xfrm>
        </p:spPr>
        <p:txBody>
          <a:bodyPr vert="horz" lIns="91440" tIns="45720" rIns="91440" bIns="45720" rtlCol="0" anchor="ctr">
            <a:normAutofit/>
          </a:bodyPr>
          <a:lstStyle/>
          <a:p>
            <a:pPr algn="ctr">
              <a:spcBef>
                <a:spcPct val="0"/>
              </a:spcBef>
            </a:pPr>
            <a:r>
              <a:rPr lang="en-US" sz="4000" kern="1200">
                <a:solidFill>
                  <a:schemeClr val="tx1"/>
                </a:solidFill>
                <a:latin typeface="+mj-lt"/>
                <a:ea typeface="+mj-ea"/>
                <a:cs typeface="+mj-cs"/>
              </a:rPr>
              <a:t>SELECTIVE SEARCH</a:t>
            </a:r>
          </a:p>
        </p:txBody>
      </p:sp>
      <p:pic>
        <p:nvPicPr>
          <p:cNvPr id="7" name="Picture 7" descr="A picture containing cat, indoor, black&#10;&#10;Description automatically generated">
            <a:extLst>
              <a:ext uri="{FF2B5EF4-FFF2-40B4-BE49-F238E27FC236}">
                <a16:creationId xmlns:a16="http://schemas.microsoft.com/office/drawing/2014/main" id="{7692707D-03EA-4840-80C6-ADB5FEE280D7}"/>
              </a:ext>
            </a:extLst>
          </p:cNvPr>
          <p:cNvPicPr>
            <a:picLocks noChangeAspect="1"/>
          </p:cNvPicPr>
          <p:nvPr/>
        </p:nvPicPr>
        <p:blipFill rotWithShape="1">
          <a:blip r:embed="rId2"/>
          <a:srcRect r="10323" b="2"/>
          <a:stretch/>
        </p:blipFill>
        <p:spPr>
          <a:xfrm>
            <a:off x="1" y="10"/>
            <a:ext cx="4048364" cy="3385728"/>
          </a:xfrm>
          <a:custGeom>
            <a:avLst/>
            <a:gdLst/>
            <a:ahLst/>
            <a:cxnLst/>
            <a:rect l="l" t="t" r="r" b="b"/>
            <a:pathLst>
              <a:path w="4048364" h="3385738">
                <a:moveTo>
                  <a:pt x="0" y="0"/>
                </a:moveTo>
                <a:lnTo>
                  <a:pt x="4048364" y="0"/>
                </a:lnTo>
                <a:lnTo>
                  <a:pt x="4048364" y="3128862"/>
                </a:lnTo>
                <a:lnTo>
                  <a:pt x="4028354" y="3127605"/>
                </a:lnTo>
                <a:lnTo>
                  <a:pt x="4027052" y="3128074"/>
                </a:lnTo>
                <a:cubicBezTo>
                  <a:pt x="4021308" y="3129081"/>
                  <a:pt x="4017789" y="3128835"/>
                  <a:pt x="4015263" y="3128035"/>
                </a:cubicBezTo>
                <a:lnTo>
                  <a:pt x="4012855" y="3126647"/>
                </a:lnTo>
                <a:cubicBezTo>
                  <a:pt x="4010177" y="3126494"/>
                  <a:pt x="4007499" y="3126340"/>
                  <a:pt x="4004821" y="3126187"/>
                </a:cubicBezTo>
                <a:lnTo>
                  <a:pt x="3989141" y="3124118"/>
                </a:lnTo>
                <a:lnTo>
                  <a:pt x="3986071" y="3124823"/>
                </a:lnTo>
                <a:cubicBezTo>
                  <a:pt x="3978117" y="3124349"/>
                  <a:pt x="3970163" y="3123876"/>
                  <a:pt x="3962210" y="3123402"/>
                </a:cubicBezTo>
                <a:lnTo>
                  <a:pt x="3961815" y="3123900"/>
                </a:lnTo>
                <a:cubicBezTo>
                  <a:pt x="3960390" y="3124987"/>
                  <a:pt x="3958310" y="3125727"/>
                  <a:pt x="3954808" y="3125765"/>
                </a:cubicBezTo>
                <a:cubicBezTo>
                  <a:pt x="3959236" y="3133302"/>
                  <a:pt x="3952279" y="3128699"/>
                  <a:pt x="3941561" y="3128145"/>
                </a:cubicBezTo>
                <a:cubicBezTo>
                  <a:pt x="3946046" y="3139728"/>
                  <a:pt x="3916172" y="3133567"/>
                  <a:pt x="3910218" y="3140049"/>
                </a:cubicBezTo>
                <a:cubicBezTo>
                  <a:pt x="3902241" y="3139380"/>
                  <a:pt x="3893889" y="3138886"/>
                  <a:pt x="3885332" y="3138624"/>
                </a:cubicBezTo>
                <a:cubicBezTo>
                  <a:pt x="3883646" y="3138622"/>
                  <a:pt x="3881962" y="3138621"/>
                  <a:pt x="3880277" y="3138620"/>
                </a:cubicBezTo>
                <a:lnTo>
                  <a:pt x="3880157" y="3138737"/>
                </a:lnTo>
                <a:cubicBezTo>
                  <a:pt x="3879018" y="3138984"/>
                  <a:pt x="3877339" y="3139076"/>
                  <a:pt x="3874788" y="3138963"/>
                </a:cubicBezTo>
                <a:cubicBezTo>
                  <a:pt x="3873545" y="3138846"/>
                  <a:pt x="3872302" y="3138728"/>
                  <a:pt x="3871060" y="3138611"/>
                </a:cubicBezTo>
                <a:cubicBezTo>
                  <a:pt x="3867792" y="3138609"/>
                  <a:pt x="3864523" y="3138606"/>
                  <a:pt x="3861255" y="3138604"/>
                </a:cubicBezTo>
                <a:lnTo>
                  <a:pt x="3857750" y="3139376"/>
                </a:lnTo>
                <a:cubicBezTo>
                  <a:pt x="3846075" y="3144353"/>
                  <a:pt x="3854999" y="3159606"/>
                  <a:pt x="3830684" y="3154005"/>
                </a:cubicBezTo>
                <a:cubicBezTo>
                  <a:pt x="3806135" y="3158310"/>
                  <a:pt x="3796087" y="3168731"/>
                  <a:pt x="3769301" y="3167144"/>
                </a:cubicBezTo>
                <a:cubicBezTo>
                  <a:pt x="3746341" y="3171207"/>
                  <a:pt x="3728802" y="3177834"/>
                  <a:pt x="3707507" y="3178801"/>
                </a:cubicBezTo>
                <a:cubicBezTo>
                  <a:pt x="3701485" y="3182680"/>
                  <a:pt x="3694773" y="3184962"/>
                  <a:pt x="3684642" y="3182365"/>
                </a:cubicBezTo>
                <a:cubicBezTo>
                  <a:pt x="3664039" y="3187250"/>
                  <a:pt x="3662921" y="3193571"/>
                  <a:pt x="3646059" y="3191612"/>
                </a:cubicBezTo>
                <a:cubicBezTo>
                  <a:pt x="3640580" y="3202449"/>
                  <a:pt x="3637332" y="3199208"/>
                  <a:pt x="3629738" y="3197639"/>
                </a:cubicBezTo>
                <a:cubicBezTo>
                  <a:pt x="3629422" y="3197624"/>
                  <a:pt x="3629107" y="3197610"/>
                  <a:pt x="3628792" y="3197595"/>
                </a:cubicBezTo>
                <a:lnTo>
                  <a:pt x="3628083" y="3199132"/>
                </a:lnTo>
                <a:lnTo>
                  <a:pt x="3625096" y="3200289"/>
                </a:lnTo>
                <a:lnTo>
                  <a:pt x="3615459" y="3201481"/>
                </a:lnTo>
                <a:lnTo>
                  <a:pt x="3611591" y="3201604"/>
                </a:lnTo>
                <a:cubicBezTo>
                  <a:pt x="3609016" y="3201810"/>
                  <a:pt x="3607422" y="3202103"/>
                  <a:pt x="3606451" y="3202476"/>
                </a:cubicBezTo>
                <a:cubicBezTo>
                  <a:pt x="3606434" y="3202517"/>
                  <a:pt x="3606416" y="3202558"/>
                  <a:pt x="3606400" y="3202600"/>
                </a:cubicBezTo>
                <a:lnTo>
                  <a:pt x="3601432" y="3203215"/>
                </a:lnTo>
                <a:cubicBezTo>
                  <a:pt x="3592873" y="3204015"/>
                  <a:pt x="3584373" y="3204569"/>
                  <a:pt x="3576144" y="3204914"/>
                </a:cubicBezTo>
                <a:cubicBezTo>
                  <a:pt x="3574128" y="3211763"/>
                  <a:pt x="3541136" y="3209599"/>
                  <a:pt x="3552393" y="3219987"/>
                </a:cubicBezTo>
                <a:cubicBezTo>
                  <a:pt x="3541534" y="3220777"/>
                  <a:pt x="3531979" y="3217280"/>
                  <a:pt x="3540787" y="3223856"/>
                </a:cubicBezTo>
                <a:cubicBezTo>
                  <a:pt x="3537368" y="3224320"/>
                  <a:pt x="3535763" y="3225273"/>
                  <a:pt x="3535004" y="3226474"/>
                </a:cubicBezTo>
                <a:lnTo>
                  <a:pt x="3534913" y="3226993"/>
                </a:lnTo>
                <a:lnTo>
                  <a:pt x="3510631" y="3228569"/>
                </a:lnTo>
                <a:lnTo>
                  <a:pt x="3508032" y="3229611"/>
                </a:lnTo>
                <a:cubicBezTo>
                  <a:pt x="3502489" y="3229598"/>
                  <a:pt x="3496946" y="3217293"/>
                  <a:pt x="3491403" y="3217280"/>
                </a:cubicBezTo>
                <a:lnTo>
                  <a:pt x="3483240" y="3230123"/>
                </a:lnTo>
                <a:lnTo>
                  <a:pt x="3480053" y="3229107"/>
                </a:lnTo>
                <a:cubicBezTo>
                  <a:pt x="3477098" y="3228661"/>
                  <a:pt x="3473497" y="3228859"/>
                  <a:pt x="3468451" y="3230512"/>
                </a:cubicBezTo>
                <a:lnTo>
                  <a:pt x="3467451" y="3231115"/>
                </a:lnTo>
                <a:cubicBezTo>
                  <a:pt x="3463724" y="3230736"/>
                  <a:pt x="3465319" y="3225693"/>
                  <a:pt x="3446095" y="3228240"/>
                </a:cubicBezTo>
                <a:cubicBezTo>
                  <a:pt x="3420782" y="3241826"/>
                  <a:pt x="3385281" y="3239224"/>
                  <a:pt x="3352101" y="3246398"/>
                </a:cubicBezTo>
                <a:cubicBezTo>
                  <a:pt x="3308926" y="3245374"/>
                  <a:pt x="3300141" y="3236748"/>
                  <a:pt x="3271822" y="3247544"/>
                </a:cubicBezTo>
                <a:cubicBezTo>
                  <a:pt x="3258345" y="3251268"/>
                  <a:pt x="3238074" y="3249030"/>
                  <a:pt x="3203831" y="3257844"/>
                </a:cubicBezTo>
                <a:cubicBezTo>
                  <a:pt x="3171582" y="3264392"/>
                  <a:pt x="3141884" y="3266922"/>
                  <a:pt x="3112954" y="3273149"/>
                </a:cubicBezTo>
                <a:cubicBezTo>
                  <a:pt x="3078476" y="3279234"/>
                  <a:pt x="3086597" y="3279502"/>
                  <a:pt x="3066210" y="3283409"/>
                </a:cubicBezTo>
                <a:cubicBezTo>
                  <a:pt x="3062644" y="3284830"/>
                  <a:pt x="3028337" y="3292032"/>
                  <a:pt x="3025254" y="3293851"/>
                </a:cubicBezTo>
                <a:cubicBezTo>
                  <a:pt x="3006685" y="3298201"/>
                  <a:pt x="2983512" y="3305242"/>
                  <a:pt x="2954798" y="3309512"/>
                </a:cubicBezTo>
                <a:cubicBezTo>
                  <a:pt x="2932037" y="3306567"/>
                  <a:pt x="2909137" y="3323699"/>
                  <a:pt x="2880670" y="3319465"/>
                </a:cubicBezTo>
                <a:cubicBezTo>
                  <a:pt x="2870569" y="3318853"/>
                  <a:pt x="2841559" y="3322739"/>
                  <a:pt x="2837450" y="3326994"/>
                </a:cubicBezTo>
                <a:cubicBezTo>
                  <a:pt x="2831684" y="3328529"/>
                  <a:pt x="2824114" y="3328158"/>
                  <a:pt x="2822806" y="3332324"/>
                </a:cubicBezTo>
                <a:cubicBezTo>
                  <a:pt x="2819977" y="3337498"/>
                  <a:pt x="2796022" y="3333071"/>
                  <a:pt x="2801164" y="3338109"/>
                </a:cubicBezTo>
                <a:cubicBezTo>
                  <a:pt x="2784223" y="3335142"/>
                  <a:pt x="2776048" y="3346261"/>
                  <a:pt x="2764344" y="3350228"/>
                </a:cubicBezTo>
                <a:cubicBezTo>
                  <a:pt x="2757478" y="3348562"/>
                  <a:pt x="2751292" y="3350631"/>
                  <a:pt x="2743431" y="3353702"/>
                </a:cubicBezTo>
                <a:lnTo>
                  <a:pt x="2732627" y="3357764"/>
                </a:lnTo>
                <a:cubicBezTo>
                  <a:pt x="2730974" y="3357887"/>
                  <a:pt x="2729319" y="3358011"/>
                  <a:pt x="2727665" y="3358134"/>
                </a:cubicBezTo>
                <a:cubicBezTo>
                  <a:pt x="2718835" y="3359036"/>
                  <a:pt x="2689731" y="3362522"/>
                  <a:pt x="2679642" y="3363177"/>
                </a:cubicBezTo>
                <a:lnTo>
                  <a:pt x="2667138" y="3362068"/>
                </a:lnTo>
                <a:cubicBezTo>
                  <a:pt x="2663221" y="3362857"/>
                  <a:pt x="2659468" y="3367183"/>
                  <a:pt x="2656143" y="3367913"/>
                </a:cubicBezTo>
                <a:lnTo>
                  <a:pt x="2647194" y="3366448"/>
                </a:lnTo>
                <a:cubicBezTo>
                  <a:pt x="2648133" y="3370674"/>
                  <a:pt x="2637589" y="3367195"/>
                  <a:pt x="2629621" y="3367085"/>
                </a:cubicBezTo>
                <a:cubicBezTo>
                  <a:pt x="2613302" y="3367205"/>
                  <a:pt x="2596982" y="3367324"/>
                  <a:pt x="2580663" y="3367443"/>
                </a:cubicBezTo>
                <a:lnTo>
                  <a:pt x="2550440" y="3369943"/>
                </a:lnTo>
                <a:lnTo>
                  <a:pt x="2541181" y="3368444"/>
                </a:lnTo>
                <a:cubicBezTo>
                  <a:pt x="2521017" y="3368085"/>
                  <a:pt x="2498723" y="3374020"/>
                  <a:pt x="2484405" y="3369178"/>
                </a:cubicBezTo>
                <a:cubicBezTo>
                  <a:pt x="2478585" y="3368607"/>
                  <a:pt x="2473319" y="3368738"/>
                  <a:pt x="2468424" y="3369303"/>
                </a:cubicBezTo>
                <a:lnTo>
                  <a:pt x="2455357" y="3371902"/>
                </a:lnTo>
                <a:lnTo>
                  <a:pt x="2429477" y="3378972"/>
                </a:lnTo>
                <a:cubicBezTo>
                  <a:pt x="2428170" y="3366751"/>
                  <a:pt x="2368370" y="3383654"/>
                  <a:pt x="2374910" y="3372826"/>
                </a:cubicBezTo>
                <a:cubicBezTo>
                  <a:pt x="2351003" y="3375026"/>
                  <a:pt x="2328875" y="3353198"/>
                  <a:pt x="2305825" y="3364960"/>
                </a:cubicBezTo>
                <a:cubicBezTo>
                  <a:pt x="2269964" y="3363999"/>
                  <a:pt x="2218889" y="3367921"/>
                  <a:pt x="2183980" y="3367060"/>
                </a:cubicBezTo>
                <a:cubicBezTo>
                  <a:pt x="2190418" y="3372011"/>
                  <a:pt x="2159099" y="3370877"/>
                  <a:pt x="2155235" y="3370737"/>
                </a:cubicBezTo>
                <a:cubicBezTo>
                  <a:pt x="2131791" y="3368260"/>
                  <a:pt x="2111535" y="3369043"/>
                  <a:pt x="2071012" y="3365882"/>
                </a:cubicBezTo>
                <a:cubicBezTo>
                  <a:pt x="2035156" y="3367426"/>
                  <a:pt x="2003987" y="3359257"/>
                  <a:pt x="1970953" y="3368185"/>
                </a:cubicBezTo>
                <a:cubicBezTo>
                  <a:pt x="1968713" y="3366515"/>
                  <a:pt x="1965947" y="3365226"/>
                  <a:pt x="1962822" y="3364213"/>
                </a:cubicBezTo>
                <a:lnTo>
                  <a:pt x="1953120" y="3362020"/>
                </a:lnTo>
                <a:lnTo>
                  <a:pt x="1951768" y="3362436"/>
                </a:lnTo>
                <a:cubicBezTo>
                  <a:pt x="1945920" y="3363208"/>
                  <a:pt x="1942436" y="3362820"/>
                  <a:pt x="1940004" y="3361921"/>
                </a:cubicBezTo>
                <a:lnTo>
                  <a:pt x="1937753" y="3360440"/>
                </a:lnTo>
                <a:cubicBezTo>
                  <a:pt x="1935095" y="3360180"/>
                  <a:pt x="1932438" y="3359919"/>
                  <a:pt x="1929780" y="3359659"/>
                </a:cubicBezTo>
                <a:lnTo>
                  <a:pt x="1887540" y="3355160"/>
                </a:lnTo>
                <a:lnTo>
                  <a:pt x="1887093" y="3355641"/>
                </a:lnTo>
                <a:cubicBezTo>
                  <a:pt x="1885548" y="3356665"/>
                  <a:pt x="1883390" y="3357319"/>
                  <a:pt x="1879887" y="3357216"/>
                </a:cubicBezTo>
                <a:cubicBezTo>
                  <a:pt x="1883470" y="3364909"/>
                  <a:pt x="1877035" y="3360039"/>
                  <a:pt x="1866395" y="3359055"/>
                </a:cubicBezTo>
                <a:cubicBezTo>
                  <a:pt x="1869584" y="3370783"/>
                  <a:pt x="1840440" y="3363434"/>
                  <a:pt x="1833771" y="3369655"/>
                </a:cubicBezTo>
                <a:cubicBezTo>
                  <a:pt x="1825883" y="3368668"/>
                  <a:pt x="1817596" y="3367837"/>
                  <a:pt x="1809081" y="3367230"/>
                </a:cubicBezTo>
                <a:cubicBezTo>
                  <a:pt x="1807399" y="3367161"/>
                  <a:pt x="1805718" y="3367091"/>
                  <a:pt x="1804036" y="3367022"/>
                </a:cubicBezTo>
                <a:cubicBezTo>
                  <a:pt x="1803991" y="3367059"/>
                  <a:pt x="1803946" y="3367097"/>
                  <a:pt x="1803901" y="3367134"/>
                </a:cubicBezTo>
                <a:cubicBezTo>
                  <a:pt x="1802735" y="3367334"/>
                  <a:pt x="1801050" y="3367359"/>
                  <a:pt x="1798514" y="3367143"/>
                </a:cubicBezTo>
                <a:lnTo>
                  <a:pt x="1794832" y="3366642"/>
                </a:lnTo>
                <a:cubicBezTo>
                  <a:pt x="1791569" y="3366507"/>
                  <a:pt x="1788305" y="3366373"/>
                  <a:pt x="1785042" y="3366238"/>
                </a:cubicBezTo>
                <a:lnTo>
                  <a:pt x="1781456" y="3366865"/>
                </a:lnTo>
                <a:lnTo>
                  <a:pt x="1779723" y="3368220"/>
                </a:lnTo>
                <a:cubicBezTo>
                  <a:pt x="1779440" y="3368155"/>
                  <a:pt x="1779156" y="3368091"/>
                  <a:pt x="1778873" y="3368027"/>
                </a:cubicBezTo>
                <a:cubicBezTo>
                  <a:pt x="1772915" y="3365312"/>
                  <a:pt x="1772165" y="3361694"/>
                  <a:pt x="1759487" y="3371174"/>
                </a:cubicBezTo>
                <a:cubicBezTo>
                  <a:pt x="1745189" y="3366602"/>
                  <a:pt x="1739727" y="3372462"/>
                  <a:pt x="1717161" y="3373831"/>
                </a:cubicBezTo>
                <a:cubicBezTo>
                  <a:pt x="1709564" y="3369729"/>
                  <a:pt x="1701729" y="3370835"/>
                  <a:pt x="1693416" y="3373577"/>
                </a:cubicBezTo>
                <a:cubicBezTo>
                  <a:pt x="1672951" y="3371092"/>
                  <a:pt x="1652013" y="3374616"/>
                  <a:pt x="1627833" y="3374823"/>
                </a:cubicBezTo>
                <a:lnTo>
                  <a:pt x="1562462" y="3384313"/>
                </a:lnTo>
                <a:lnTo>
                  <a:pt x="1500041" y="3383500"/>
                </a:lnTo>
                <a:cubicBezTo>
                  <a:pt x="1492272" y="3381880"/>
                  <a:pt x="1484857" y="3380071"/>
                  <a:pt x="1477912" y="3378156"/>
                </a:cubicBezTo>
                <a:cubicBezTo>
                  <a:pt x="1467843" y="3383396"/>
                  <a:pt x="1444391" y="3372727"/>
                  <a:pt x="1440452" y="3384511"/>
                </a:cubicBezTo>
                <a:cubicBezTo>
                  <a:pt x="1430880" y="3382266"/>
                  <a:pt x="1427637" y="3376755"/>
                  <a:pt x="1426476" y="3384665"/>
                </a:cubicBezTo>
                <a:cubicBezTo>
                  <a:pt x="1423197" y="3384140"/>
                  <a:pt x="1420743" y="3384515"/>
                  <a:pt x="1418659" y="3385325"/>
                </a:cubicBezTo>
                <a:lnTo>
                  <a:pt x="1417944" y="3385738"/>
                </a:lnTo>
                <a:lnTo>
                  <a:pt x="1396764" y="3380560"/>
                </a:lnTo>
                <a:cubicBezTo>
                  <a:pt x="1395649" y="3380621"/>
                  <a:pt x="1394534" y="3380681"/>
                  <a:pt x="1393418" y="3380742"/>
                </a:cubicBezTo>
                <a:lnTo>
                  <a:pt x="1380294" y="3376255"/>
                </a:lnTo>
                <a:lnTo>
                  <a:pt x="1351459" y="3367829"/>
                </a:lnTo>
                <a:cubicBezTo>
                  <a:pt x="1349081" y="3366466"/>
                  <a:pt x="1319507" y="3359407"/>
                  <a:pt x="1318363" y="3357511"/>
                </a:cubicBezTo>
                <a:cubicBezTo>
                  <a:pt x="1281509" y="3362193"/>
                  <a:pt x="1312014" y="3347744"/>
                  <a:pt x="1276860" y="3344906"/>
                </a:cubicBezTo>
                <a:cubicBezTo>
                  <a:pt x="1253785" y="3356533"/>
                  <a:pt x="1256695" y="3340712"/>
                  <a:pt x="1204286" y="3337488"/>
                </a:cubicBezTo>
                <a:cubicBezTo>
                  <a:pt x="1177346" y="3330862"/>
                  <a:pt x="1162856" y="3334854"/>
                  <a:pt x="1123710" y="3321651"/>
                </a:cubicBezTo>
                <a:cubicBezTo>
                  <a:pt x="1085454" y="3316709"/>
                  <a:pt x="1005363" y="3310335"/>
                  <a:pt x="974748" y="3307837"/>
                </a:cubicBezTo>
                <a:cubicBezTo>
                  <a:pt x="945739" y="3316478"/>
                  <a:pt x="964147" y="3307413"/>
                  <a:pt x="940014" y="3306660"/>
                </a:cubicBezTo>
                <a:cubicBezTo>
                  <a:pt x="952701" y="3296927"/>
                  <a:pt x="908686" y="3309051"/>
                  <a:pt x="914712" y="3297017"/>
                </a:cubicBezTo>
                <a:cubicBezTo>
                  <a:pt x="910130" y="3297260"/>
                  <a:pt x="905499" y="3297876"/>
                  <a:pt x="900809" y="3298584"/>
                </a:cubicBezTo>
                <a:cubicBezTo>
                  <a:pt x="899990" y="3298705"/>
                  <a:pt x="899172" y="3298828"/>
                  <a:pt x="898353" y="3298949"/>
                </a:cubicBezTo>
                <a:lnTo>
                  <a:pt x="889782" y="3298355"/>
                </a:lnTo>
                <a:lnTo>
                  <a:pt x="885796" y="3300754"/>
                </a:lnTo>
                <a:lnTo>
                  <a:pt x="871773" y="3301699"/>
                </a:lnTo>
                <a:cubicBezTo>
                  <a:pt x="866761" y="3301657"/>
                  <a:pt x="861656" y="3301147"/>
                  <a:pt x="856438" y="3299888"/>
                </a:cubicBezTo>
                <a:cubicBezTo>
                  <a:pt x="842058" y="3291303"/>
                  <a:pt x="802729" y="3299624"/>
                  <a:pt x="785420" y="3288419"/>
                </a:cubicBezTo>
                <a:cubicBezTo>
                  <a:pt x="778178" y="3285195"/>
                  <a:pt x="750397" y="3280699"/>
                  <a:pt x="741879" y="3283188"/>
                </a:cubicBezTo>
                <a:cubicBezTo>
                  <a:pt x="735414" y="3282940"/>
                  <a:pt x="729876" y="3280596"/>
                  <a:pt x="723686" y="3283763"/>
                </a:cubicBezTo>
                <a:cubicBezTo>
                  <a:pt x="715044" y="3287372"/>
                  <a:pt x="701553" y="3277214"/>
                  <a:pt x="699393" y="3282843"/>
                </a:cubicBezTo>
                <a:cubicBezTo>
                  <a:pt x="672713" y="3280073"/>
                  <a:pt x="587034" y="3269505"/>
                  <a:pt x="563609" y="3267140"/>
                </a:cubicBezTo>
                <a:cubicBezTo>
                  <a:pt x="562182" y="3267737"/>
                  <a:pt x="560575" y="3268245"/>
                  <a:pt x="558841" y="3268647"/>
                </a:cubicBezTo>
                <a:cubicBezTo>
                  <a:pt x="548753" y="3270983"/>
                  <a:pt x="536540" y="3269324"/>
                  <a:pt x="531566" y="3264943"/>
                </a:cubicBezTo>
                <a:cubicBezTo>
                  <a:pt x="504471" y="3249476"/>
                  <a:pt x="472712" y="3245273"/>
                  <a:pt x="444697" y="3238795"/>
                </a:cubicBezTo>
                <a:cubicBezTo>
                  <a:pt x="412178" y="3232635"/>
                  <a:pt x="425904" y="3247936"/>
                  <a:pt x="391157" y="3231917"/>
                </a:cubicBezTo>
                <a:cubicBezTo>
                  <a:pt x="383742" y="3235456"/>
                  <a:pt x="378300" y="3234891"/>
                  <a:pt x="370757" y="3231601"/>
                </a:cubicBezTo>
                <a:cubicBezTo>
                  <a:pt x="354739" y="3228921"/>
                  <a:pt x="348695" y="3239635"/>
                  <a:pt x="336665" y="3230937"/>
                </a:cubicBezTo>
                <a:cubicBezTo>
                  <a:pt x="335690" y="3237020"/>
                  <a:pt x="304301" y="3228709"/>
                  <a:pt x="307742" y="3235671"/>
                </a:cubicBezTo>
                <a:cubicBezTo>
                  <a:pt x="293579" y="3239310"/>
                  <a:pt x="294219" y="3230068"/>
                  <a:pt x="280601" y="3233044"/>
                </a:cubicBezTo>
                <a:cubicBezTo>
                  <a:pt x="268012" y="3232391"/>
                  <a:pt x="291593" y="3227968"/>
                  <a:pt x="278749" y="3225671"/>
                </a:cubicBezTo>
                <a:cubicBezTo>
                  <a:pt x="262467" y="3223907"/>
                  <a:pt x="269675" y="3213530"/>
                  <a:pt x="248269" y="3225056"/>
                </a:cubicBezTo>
                <a:cubicBezTo>
                  <a:pt x="233782" y="3219511"/>
                  <a:pt x="226442" y="3225015"/>
                  <a:pt x="201544" y="3224865"/>
                </a:cubicBezTo>
                <a:lnTo>
                  <a:pt x="194948" y="3222950"/>
                </a:lnTo>
                <a:lnTo>
                  <a:pt x="186529" y="3228320"/>
                </a:lnTo>
                <a:cubicBezTo>
                  <a:pt x="181850" y="3230472"/>
                  <a:pt x="176241" y="3231774"/>
                  <a:pt x="168765" y="3231015"/>
                </a:cubicBezTo>
                <a:cubicBezTo>
                  <a:pt x="124081" y="3216459"/>
                  <a:pt x="165980" y="3240734"/>
                  <a:pt x="91518" y="3231445"/>
                </a:cubicBezTo>
                <a:cubicBezTo>
                  <a:pt x="87975" y="3229296"/>
                  <a:pt x="77991" y="3230542"/>
                  <a:pt x="77943" y="3233140"/>
                </a:cubicBezTo>
                <a:cubicBezTo>
                  <a:pt x="73437" y="3232021"/>
                  <a:pt x="63858" y="3226368"/>
                  <a:pt x="61120" y="3230347"/>
                </a:cubicBezTo>
                <a:cubicBezTo>
                  <a:pt x="48916" y="3229750"/>
                  <a:pt x="37022" y="3228445"/>
                  <a:pt x="25722" y="3226477"/>
                </a:cubicBezTo>
                <a:lnTo>
                  <a:pt x="2781" y="3220829"/>
                </a:lnTo>
                <a:lnTo>
                  <a:pt x="0" y="3222232"/>
                </a:lnTo>
                <a:close/>
              </a:path>
            </a:pathLst>
          </a:custGeom>
        </p:spPr>
      </p:pic>
      <p:pic>
        <p:nvPicPr>
          <p:cNvPr id="6" name="Picture 6" descr="Background pattern&#10;&#10;Description automatically generated">
            <a:extLst>
              <a:ext uri="{FF2B5EF4-FFF2-40B4-BE49-F238E27FC236}">
                <a16:creationId xmlns:a16="http://schemas.microsoft.com/office/drawing/2014/main" id="{2FD2507A-86A1-490F-BA6B-500033204645}"/>
              </a:ext>
            </a:extLst>
          </p:cNvPr>
          <p:cNvPicPr>
            <a:picLocks noGrp="1" noChangeAspect="1"/>
          </p:cNvPicPr>
          <p:nvPr>
            <p:ph type="pic" idx="2"/>
          </p:nvPr>
        </p:nvPicPr>
        <p:blipFill rotWithShape="1">
          <a:blip r:embed="rId3"/>
          <a:srcRect r="3012" b="-3"/>
          <a:stretch/>
        </p:blipFill>
        <p:spPr>
          <a:xfrm>
            <a:off x="4048364" y="10"/>
            <a:ext cx="4047893" cy="3130303"/>
          </a:xfrm>
          <a:custGeom>
            <a:avLst/>
            <a:gdLst/>
            <a:ahLst/>
            <a:cxnLst/>
            <a:rect l="l" t="t" r="r" b="b"/>
            <a:pathLst>
              <a:path w="4047893" h="3130313">
                <a:moveTo>
                  <a:pt x="0" y="0"/>
                </a:moveTo>
                <a:lnTo>
                  <a:pt x="4047893" y="0"/>
                </a:lnTo>
                <a:lnTo>
                  <a:pt x="4047893" y="2992525"/>
                </a:lnTo>
                <a:lnTo>
                  <a:pt x="4044945" y="2992586"/>
                </a:lnTo>
                <a:cubicBezTo>
                  <a:pt x="4013007" y="2983988"/>
                  <a:pt x="4029496" y="3002088"/>
                  <a:pt x="3993923" y="2999580"/>
                </a:cubicBezTo>
                <a:cubicBezTo>
                  <a:pt x="3953690" y="2999973"/>
                  <a:pt x="3925732" y="2991464"/>
                  <a:pt x="3899257" y="2991280"/>
                </a:cubicBezTo>
                <a:cubicBezTo>
                  <a:pt x="3886826" y="2992016"/>
                  <a:pt x="3796118" y="2992410"/>
                  <a:pt x="3803589" y="2988457"/>
                </a:cubicBezTo>
                <a:cubicBezTo>
                  <a:pt x="3771479" y="2987956"/>
                  <a:pt x="3724459" y="2987111"/>
                  <a:pt x="3706605" y="2988270"/>
                </a:cubicBezTo>
                <a:cubicBezTo>
                  <a:pt x="3703225" y="2988426"/>
                  <a:pt x="3699845" y="2995259"/>
                  <a:pt x="3696464" y="2995413"/>
                </a:cubicBezTo>
                <a:cubicBezTo>
                  <a:pt x="3673602" y="2986686"/>
                  <a:pt x="3685958" y="2988536"/>
                  <a:pt x="3662169" y="2987908"/>
                </a:cubicBezTo>
                <a:cubicBezTo>
                  <a:pt x="3644316" y="2989346"/>
                  <a:pt x="3656616" y="2981280"/>
                  <a:pt x="3638764" y="2982720"/>
                </a:cubicBezTo>
                <a:cubicBezTo>
                  <a:pt x="3602893" y="3008058"/>
                  <a:pt x="3578600" y="2986261"/>
                  <a:pt x="3530424" y="2996502"/>
                </a:cubicBezTo>
                <a:lnTo>
                  <a:pt x="3456483" y="2997177"/>
                </a:lnTo>
                <a:cubicBezTo>
                  <a:pt x="3450083" y="2997047"/>
                  <a:pt x="3443320" y="2998716"/>
                  <a:pt x="3439236" y="2995748"/>
                </a:cubicBezTo>
                <a:cubicBezTo>
                  <a:pt x="3425274" y="2994993"/>
                  <a:pt x="3393296" y="2993247"/>
                  <a:pt x="3372711" y="2992647"/>
                </a:cubicBezTo>
                <a:cubicBezTo>
                  <a:pt x="3352114" y="2993339"/>
                  <a:pt x="3350044" y="2997183"/>
                  <a:pt x="3326457" y="2999562"/>
                </a:cubicBezTo>
                <a:cubicBezTo>
                  <a:pt x="3268010" y="2985834"/>
                  <a:pt x="3302346" y="3004193"/>
                  <a:pt x="3274937" y="3010764"/>
                </a:cubicBezTo>
                <a:lnTo>
                  <a:pt x="3247552" y="3008692"/>
                </a:lnTo>
                <a:cubicBezTo>
                  <a:pt x="3239494" y="3005937"/>
                  <a:pt x="3224032" y="3005163"/>
                  <a:pt x="3216589" y="3008563"/>
                </a:cubicBezTo>
                <a:cubicBezTo>
                  <a:pt x="3181100" y="3020067"/>
                  <a:pt x="3210475" y="3004709"/>
                  <a:pt x="3179493" y="3008658"/>
                </a:cubicBezTo>
                <a:lnTo>
                  <a:pt x="3149112" y="3020078"/>
                </a:lnTo>
                <a:cubicBezTo>
                  <a:pt x="3138430" y="3019544"/>
                  <a:pt x="3127747" y="3019009"/>
                  <a:pt x="3117065" y="3018475"/>
                </a:cubicBezTo>
                <a:cubicBezTo>
                  <a:pt x="3100309" y="3015895"/>
                  <a:pt x="3095375" y="3026139"/>
                  <a:pt x="3085852" y="3024583"/>
                </a:cubicBezTo>
                <a:cubicBezTo>
                  <a:pt x="3083205" y="3019193"/>
                  <a:pt x="3077928" y="3019162"/>
                  <a:pt x="3068056" y="3021444"/>
                </a:cubicBezTo>
                <a:cubicBezTo>
                  <a:pt x="3067547" y="3021351"/>
                  <a:pt x="3067037" y="3021259"/>
                  <a:pt x="3066528" y="3021166"/>
                </a:cubicBezTo>
                <a:lnTo>
                  <a:pt x="3051628" y="3025475"/>
                </a:lnTo>
                <a:cubicBezTo>
                  <a:pt x="3054335" y="3020346"/>
                  <a:pt x="3000640" y="3019856"/>
                  <a:pt x="3008147" y="3014221"/>
                </a:cubicBezTo>
                <a:cubicBezTo>
                  <a:pt x="2996636" y="3010443"/>
                  <a:pt x="2991707" y="3018195"/>
                  <a:pt x="2980324" y="3014998"/>
                </a:cubicBezTo>
                <a:cubicBezTo>
                  <a:pt x="2967759" y="3014889"/>
                  <a:pt x="2987908" y="3019812"/>
                  <a:pt x="2974105" y="3021060"/>
                </a:cubicBezTo>
                <a:lnTo>
                  <a:pt x="2898967" y="3017706"/>
                </a:lnTo>
                <a:cubicBezTo>
                  <a:pt x="2889133" y="3021187"/>
                  <a:pt x="2880975" y="3020246"/>
                  <a:pt x="2872906" y="3017913"/>
                </a:cubicBezTo>
                <a:cubicBezTo>
                  <a:pt x="2849600" y="3020012"/>
                  <a:pt x="2847396" y="3018756"/>
                  <a:pt x="2821030" y="3018570"/>
                </a:cubicBezTo>
                <a:cubicBezTo>
                  <a:pt x="2792862" y="3023488"/>
                  <a:pt x="2758404" y="3014645"/>
                  <a:pt x="2730230" y="3014478"/>
                </a:cubicBezTo>
                <a:cubicBezTo>
                  <a:pt x="2702955" y="3023440"/>
                  <a:pt x="2711231" y="3004407"/>
                  <a:pt x="2687628" y="3005991"/>
                </a:cubicBezTo>
                <a:cubicBezTo>
                  <a:pt x="2649605" y="3014731"/>
                  <a:pt x="2688189" y="2999782"/>
                  <a:pt x="2628951" y="3004830"/>
                </a:cubicBezTo>
                <a:cubicBezTo>
                  <a:pt x="2625663" y="3006155"/>
                  <a:pt x="2618407" y="3015266"/>
                  <a:pt x="2619087" y="3013614"/>
                </a:cubicBezTo>
                <a:cubicBezTo>
                  <a:pt x="2606112" y="3014782"/>
                  <a:pt x="2568093" y="2997243"/>
                  <a:pt x="2549635" y="2999983"/>
                </a:cubicBezTo>
                <a:cubicBezTo>
                  <a:pt x="2513091" y="2997030"/>
                  <a:pt x="2495971" y="3005531"/>
                  <a:pt x="2469604" y="3005376"/>
                </a:cubicBezTo>
                <a:cubicBezTo>
                  <a:pt x="2460397" y="2976697"/>
                  <a:pt x="2420737" y="2997007"/>
                  <a:pt x="2366760" y="2987305"/>
                </a:cubicBezTo>
                <a:lnTo>
                  <a:pt x="2184478" y="2961828"/>
                </a:lnTo>
                <a:cubicBezTo>
                  <a:pt x="2115036" y="2937464"/>
                  <a:pt x="2031972" y="2970268"/>
                  <a:pt x="1991474" y="2962283"/>
                </a:cubicBezTo>
                <a:cubicBezTo>
                  <a:pt x="1975906" y="2972633"/>
                  <a:pt x="1961170" y="2963900"/>
                  <a:pt x="1941495" y="2969250"/>
                </a:cubicBezTo>
                <a:cubicBezTo>
                  <a:pt x="1896970" y="2975048"/>
                  <a:pt x="1881450" y="2995138"/>
                  <a:pt x="1822493" y="2993245"/>
                </a:cubicBezTo>
                <a:cubicBezTo>
                  <a:pt x="1799752" y="2992680"/>
                  <a:pt x="1701905" y="3006271"/>
                  <a:pt x="1648275" y="3026984"/>
                </a:cubicBezTo>
                <a:cubicBezTo>
                  <a:pt x="1616403" y="3033006"/>
                  <a:pt x="1600867" y="3023480"/>
                  <a:pt x="1591543" y="3039507"/>
                </a:cubicBezTo>
                <a:cubicBezTo>
                  <a:pt x="1575633" y="3031550"/>
                  <a:pt x="1526767" y="3047631"/>
                  <a:pt x="1510786" y="3050338"/>
                </a:cubicBezTo>
                <a:cubicBezTo>
                  <a:pt x="1497175" y="3045578"/>
                  <a:pt x="1491407" y="3051196"/>
                  <a:pt x="1479840" y="3053327"/>
                </a:cubicBezTo>
                <a:cubicBezTo>
                  <a:pt x="1474089" y="3050164"/>
                  <a:pt x="1464204" y="3051201"/>
                  <a:pt x="1461357" y="3055733"/>
                </a:cubicBezTo>
                <a:cubicBezTo>
                  <a:pt x="1467349" y="3065105"/>
                  <a:pt x="1432334" y="3063173"/>
                  <a:pt x="1430609" y="3070139"/>
                </a:cubicBezTo>
                <a:cubicBezTo>
                  <a:pt x="1410809" y="3073257"/>
                  <a:pt x="1323018" y="3072123"/>
                  <a:pt x="1309663" y="3084181"/>
                </a:cubicBezTo>
                <a:cubicBezTo>
                  <a:pt x="1269914" y="3092768"/>
                  <a:pt x="1209429" y="3080588"/>
                  <a:pt x="1192304" y="3082361"/>
                </a:cubicBezTo>
                <a:cubicBezTo>
                  <a:pt x="1184634" y="3081978"/>
                  <a:pt x="1176965" y="3081596"/>
                  <a:pt x="1169295" y="3081213"/>
                </a:cubicBezTo>
                <a:cubicBezTo>
                  <a:pt x="1168466" y="3081343"/>
                  <a:pt x="1167637" y="3081472"/>
                  <a:pt x="1166808" y="3081602"/>
                </a:cubicBezTo>
                <a:lnTo>
                  <a:pt x="1115657" y="3078399"/>
                </a:lnTo>
                <a:cubicBezTo>
                  <a:pt x="1085018" y="3091808"/>
                  <a:pt x="1079065" y="3095515"/>
                  <a:pt x="1042697" y="3099190"/>
                </a:cubicBezTo>
                <a:cubicBezTo>
                  <a:pt x="1032644" y="3098127"/>
                  <a:pt x="979772" y="3096610"/>
                  <a:pt x="977694" y="3101331"/>
                </a:cubicBezTo>
                <a:cubicBezTo>
                  <a:pt x="961202" y="3095237"/>
                  <a:pt x="940975" y="3100420"/>
                  <a:pt x="924689" y="3093967"/>
                </a:cubicBezTo>
                <a:lnTo>
                  <a:pt x="908550" y="3095950"/>
                </a:lnTo>
                <a:cubicBezTo>
                  <a:pt x="877246" y="3094415"/>
                  <a:pt x="882046" y="3103801"/>
                  <a:pt x="845329" y="3093766"/>
                </a:cubicBezTo>
                <a:cubicBezTo>
                  <a:pt x="837507" y="3090489"/>
                  <a:pt x="824678" y="3090903"/>
                  <a:pt x="816675" y="3094689"/>
                </a:cubicBezTo>
                <a:cubicBezTo>
                  <a:pt x="815297" y="3095340"/>
                  <a:pt x="814119" y="3096069"/>
                  <a:pt x="813174" y="3096853"/>
                </a:cubicBezTo>
                <a:cubicBezTo>
                  <a:pt x="790135" y="3089266"/>
                  <a:pt x="783048" y="3095936"/>
                  <a:pt x="771013" y="3090209"/>
                </a:cubicBezTo>
                <a:cubicBezTo>
                  <a:pt x="742645" y="3091492"/>
                  <a:pt x="725377" y="3101546"/>
                  <a:pt x="714380" y="3096594"/>
                </a:cubicBezTo>
                <a:cubicBezTo>
                  <a:pt x="693975" y="3099397"/>
                  <a:pt x="662383" y="3104717"/>
                  <a:pt x="648585" y="3107030"/>
                </a:cubicBezTo>
                <a:cubicBezTo>
                  <a:pt x="644887" y="3110964"/>
                  <a:pt x="637955" y="3109672"/>
                  <a:pt x="631605" y="3110477"/>
                </a:cubicBezTo>
                <a:cubicBezTo>
                  <a:pt x="625207" y="3114153"/>
                  <a:pt x="595514" y="3114423"/>
                  <a:pt x="586338" y="3112586"/>
                </a:cubicBezTo>
                <a:lnTo>
                  <a:pt x="557969" y="3117189"/>
                </a:lnTo>
                <a:cubicBezTo>
                  <a:pt x="508787" y="3109938"/>
                  <a:pt x="487300" y="3138257"/>
                  <a:pt x="448505" y="3111851"/>
                </a:cubicBezTo>
                <a:cubicBezTo>
                  <a:pt x="430568" y="3111958"/>
                  <a:pt x="443794" y="3120275"/>
                  <a:pt x="425858" y="3120382"/>
                </a:cubicBezTo>
                <a:cubicBezTo>
                  <a:pt x="402271" y="3123546"/>
                  <a:pt x="413517" y="3112174"/>
                  <a:pt x="391847" y="3124849"/>
                </a:cubicBezTo>
                <a:cubicBezTo>
                  <a:pt x="349157" y="3121702"/>
                  <a:pt x="326774" y="3134560"/>
                  <a:pt x="288285" y="3125383"/>
                </a:cubicBezTo>
                <a:cubicBezTo>
                  <a:pt x="295755" y="3130096"/>
                  <a:pt x="205047" y="3129625"/>
                  <a:pt x="192615" y="3128748"/>
                </a:cubicBezTo>
                <a:cubicBezTo>
                  <a:pt x="166142" y="3128967"/>
                  <a:pt x="138184" y="3127169"/>
                  <a:pt x="97952" y="3126700"/>
                </a:cubicBezTo>
                <a:cubicBezTo>
                  <a:pt x="62377" y="3129690"/>
                  <a:pt x="78866" y="3120054"/>
                  <a:pt x="46928" y="3130306"/>
                </a:cubicBezTo>
                <a:cubicBezTo>
                  <a:pt x="37098" y="3130381"/>
                  <a:pt x="21188" y="3129913"/>
                  <a:pt x="7323" y="3129322"/>
                </a:cubicBezTo>
                <a:lnTo>
                  <a:pt x="0" y="3128862"/>
                </a:lnTo>
                <a:close/>
              </a:path>
            </a:pathLst>
          </a:custGeom>
        </p:spPr>
      </p:pic>
      <p:pic>
        <p:nvPicPr>
          <p:cNvPr id="8" name="Picture 8" descr="A picture containing cat, indoor, black&#10;&#10;Description automatically generated">
            <a:extLst>
              <a:ext uri="{FF2B5EF4-FFF2-40B4-BE49-F238E27FC236}">
                <a16:creationId xmlns:a16="http://schemas.microsoft.com/office/drawing/2014/main" id="{EC669DB8-CF42-463C-9E96-A398FAC44EBA}"/>
              </a:ext>
            </a:extLst>
          </p:cNvPr>
          <p:cNvPicPr>
            <a:picLocks noChangeAspect="1"/>
          </p:cNvPicPr>
          <p:nvPr/>
        </p:nvPicPr>
        <p:blipFill rotWithShape="1">
          <a:blip r:embed="rId2"/>
          <a:srcRect r="4207" b="-4"/>
          <a:stretch/>
        </p:blipFill>
        <p:spPr>
          <a:xfrm>
            <a:off x="8096257" y="10"/>
            <a:ext cx="4095743" cy="3206832"/>
          </a:xfrm>
          <a:custGeom>
            <a:avLst/>
            <a:gdLst/>
            <a:ahLst/>
            <a:cxnLst/>
            <a:rect l="l" t="t" r="r" b="b"/>
            <a:pathLst>
              <a:path w="4095743" h="3206842">
                <a:moveTo>
                  <a:pt x="0" y="0"/>
                </a:moveTo>
                <a:lnTo>
                  <a:pt x="4095743" y="0"/>
                </a:lnTo>
                <a:lnTo>
                  <a:pt x="4095743" y="136523"/>
                </a:lnTo>
                <a:lnTo>
                  <a:pt x="4095743" y="1701208"/>
                </a:lnTo>
                <a:lnTo>
                  <a:pt x="4095743" y="3071014"/>
                </a:lnTo>
                <a:cubicBezTo>
                  <a:pt x="4095742" y="3071024"/>
                  <a:pt x="4095742" y="3071035"/>
                  <a:pt x="4095741" y="3071045"/>
                </a:cubicBezTo>
                <a:cubicBezTo>
                  <a:pt x="4095657" y="3071040"/>
                  <a:pt x="4095572" y="3071032"/>
                  <a:pt x="4095488" y="3071025"/>
                </a:cubicBezTo>
                <a:lnTo>
                  <a:pt x="4089562" y="3068518"/>
                </a:lnTo>
                <a:lnTo>
                  <a:pt x="4066621" y="3073254"/>
                </a:lnTo>
                <a:cubicBezTo>
                  <a:pt x="4055320" y="3074906"/>
                  <a:pt x="4043427" y="3076001"/>
                  <a:pt x="4031223" y="3076501"/>
                </a:cubicBezTo>
                <a:cubicBezTo>
                  <a:pt x="4028484" y="3073164"/>
                  <a:pt x="4018905" y="3077906"/>
                  <a:pt x="4014400" y="3078843"/>
                </a:cubicBezTo>
                <a:cubicBezTo>
                  <a:pt x="4014351" y="3076664"/>
                  <a:pt x="4004368" y="3075619"/>
                  <a:pt x="4000825" y="3077423"/>
                </a:cubicBezTo>
                <a:cubicBezTo>
                  <a:pt x="3926364" y="3085214"/>
                  <a:pt x="3968261" y="3064853"/>
                  <a:pt x="3923579" y="3077062"/>
                </a:cubicBezTo>
                <a:cubicBezTo>
                  <a:pt x="3916103" y="3077698"/>
                  <a:pt x="3910492" y="3076605"/>
                  <a:pt x="3905815" y="3074801"/>
                </a:cubicBezTo>
                <a:lnTo>
                  <a:pt x="3897396" y="3070297"/>
                </a:lnTo>
                <a:lnTo>
                  <a:pt x="3890800" y="3071903"/>
                </a:lnTo>
                <a:cubicBezTo>
                  <a:pt x="3865901" y="3072029"/>
                  <a:pt x="3858562" y="3067412"/>
                  <a:pt x="3844074" y="3072063"/>
                </a:cubicBezTo>
                <a:cubicBezTo>
                  <a:pt x="3822669" y="3062396"/>
                  <a:pt x="3829876" y="3071099"/>
                  <a:pt x="3813596" y="3072579"/>
                </a:cubicBezTo>
                <a:cubicBezTo>
                  <a:pt x="3800751" y="3074505"/>
                  <a:pt x="3824330" y="3078216"/>
                  <a:pt x="3811743" y="3078763"/>
                </a:cubicBezTo>
                <a:cubicBezTo>
                  <a:pt x="3798124" y="3076266"/>
                  <a:pt x="3798764" y="3084018"/>
                  <a:pt x="3784600" y="3080966"/>
                </a:cubicBezTo>
                <a:cubicBezTo>
                  <a:pt x="3788042" y="3075127"/>
                  <a:pt x="3756652" y="3082098"/>
                  <a:pt x="3755678" y="3076997"/>
                </a:cubicBezTo>
                <a:cubicBezTo>
                  <a:pt x="3743648" y="3084291"/>
                  <a:pt x="3737604" y="3075305"/>
                  <a:pt x="3721587" y="3077553"/>
                </a:cubicBezTo>
                <a:cubicBezTo>
                  <a:pt x="3714042" y="3080313"/>
                  <a:pt x="3708600" y="3080787"/>
                  <a:pt x="3701187" y="3077818"/>
                </a:cubicBezTo>
                <a:cubicBezTo>
                  <a:pt x="3666438" y="3091253"/>
                  <a:pt x="3680164" y="3078420"/>
                  <a:pt x="3647646" y="3083588"/>
                </a:cubicBezTo>
                <a:cubicBezTo>
                  <a:pt x="3619631" y="3089020"/>
                  <a:pt x="3587871" y="3092545"/>
                  <a:pt x="3560777" y="3105520"/>
                </a:cubicBezTo>
                <a:cubicBezTo>
                  <a:pt x="3555802" y="3109193"/>
                  <a:pt x="3543591" y="3110585"/>
                  <a:pt x="3533503" y="3108626"/>
                </a:cubicBezTo>
                <a:cubicBezTo>
                  <a:pt x="3531768" y="3108290"/>
                  <a:pt x="3530162" y="3107864"/>
                  <a:pt x="3528735" y="3107361"/>
                </a:cubicBezTo>
                <a:cubicBezTo>
                  <a:pt x="3505309" y="3109347"/>
                  <a:pt x="3419631" y="3118211"/>
                  <a:pt x="3392949" y="3120534"/>
                </a:cubicBezTo>
                <a:cubicBezTo>
                  <a:pt x="3390791" y="3115813"/>
                  <a:pt x="3377299" y="3124333"/>
                  <a:pt x="3368657" y="3121305"/>
                </a:cubicBezTo>
                <a:cubicBezTo>
                  <a:pt x="3362467" y="3118650"/>
                  <a:pt x="3356930" y="3120616"/>
                  <a:pt x="3350465" y="3120823"/>
                </a:cubicBezTo>
                <a:cubicBezTo>
                  <a:pt x="3341947" y="3118736"/>
                  <a:pt x="3314164" y="3122506"/>
                  <a:pt x="3306922" y="3125212"/>
                </a:cubicBezTo>
                <a:cubicBezTo>
                  <a:pt x="3289615" y="3134610"/>
                  <a:pt x="3250286" y="3127630"/>
                  <a:pt x="3235905" y="3134831"/>
                </a:cubicBezTo>
                <a:cubicBezTo>
                  <a:pt x="3230686" y="3135887"/>
                  <a:pt x="3225583" y="3136314"/>
                  <a:pt x="3220570" y="3136351"/>
                </a:cubicBezTo>
                <a:lnTo>
                  <a:pt x="3206547" y="3135559"/>
                </a:lnTo>
                <a:lnTo>
                  <a:pt x="3202562" y="3133546"/>
                </a:lnTo>
                <a:lnTo>
                  <a:pt x="3193989" y="3134044"/>
                </a:lnTo>
                <a:cubicBezTo>
                  <a:pt x="3193170" y="3133943"/>
                  <a:pt x="3192354" y="3133838"/>
                  <a:pt x="3191535" y="3133737"/>
                </a:cubicBezTo>
                <a:cubicBezTo>
                  <a:pt x="3186844" y="3133143"/>
                  <a:pt x="3182215" y="3132626"/>
                  <a:pt x="3177631" y="3132423"/>
                </a:cubicBezTo>
                <a:cubicBezTo>
                  <a:pt x="3183659" y="3142516"/>
                  <a:pt x="3139642" y="3132347"/>
                  <a:pt x="3152328" y="3140511"/>
                </a:cubicBezTo>
                <a:cubicBezTo>
                  <a:pt x="3128198" y="3141143"/>
                  <a:pt x="3146604" y="3148747"/>
                  <a:pt x="3117596" y="3141499"/>
                </a:cubicBezTo>
                <a:cubicBezTo>
                  <a:pt x="3086979" y="3143595"/>
                  <a:pt x="3006888" y="3148940"/>
                  <a:pt x="2968634" y="3153086"/>
                </a:cubicBezTo>
                <a:cubicBezTo>
                  <a:pt x="2929486" y="3164160"/>
                  <a:pt x="2914998" y="3160811"/>
                  <a:pt x="2888057" y="3166369"/>
                </a:cubicBezTo>
                <a:cubicBezTo>
                  <a:pt x="2835648" y="3169073"/>
                  <a:pt x="2838558" y="3182345"/>
                  <a:pt x="2815482" y="3172591"/>
                </a:cubicBezTo>
                <a:cubicBezTo>
                  <a:pt x="2780330" y="3174973"/>
                  <a:pt x="2810834" y="3187092"/>
                  <a:pt x="2773979" y="3183164"/>
                </a:cubicBezTo>
                <a:cubicBezTo>
                  <a:pt x="2772836" y="3184755"/>
                  <a:pt x="2747271" y="3200694"/>
                  <a:pt x="2744895" y="3201836"/>
                </a:cubicBezTo>
                <a:cubicBezTo>
                  <a:pt x="2729571" y="3202108"/>
                  <a:pt x="2714249" y="3202379"/>
                  <a:pt x="2698926" y="3202651"/>
                </a:cubicBezTo>
                <a:lnTo>
                  <a:pt x="2695579" y="3202498"/>
                </a:lnTo>
                <a:lnTo>
                  <a:pt x="2674400" y="3206842"/>
                </a:lnTo>
                <a:lnTo>
                  <a:pt x="2673684" y="3206495"/>
                </a:lnTo>
                <a:cubicBezTo>
                  <a:pt x="2671600" y="3205816"/>
                  <a:pt x="2669147" y="3205501"/>
                  <a:pt x="2665867" y="3205942"/>
                </a:cubicBezTo>
                <a:cubicBezTo>
                  <a:pt x="2655994" y="3204939"/>
                  <a:pt x="2626692" y="3200644"/>
                  <a:pt x="2614431" y="3200481"/>
                </a:cubicBezTo>
                <a:cubicBezTo>
                  <a:pt x="2607486" y="3202087"/>
                  <a:pt x="2600071" y="3203605"/>
                  <a:pt x="2592303" y="3204964"/>
                </a:cubicBezTo>
                <a:lnTo>
                  <a:pt x="2529882" y="3205645"/>
                </a:lnTo>
                <a:lnTo>
                  <a:pt x="2464509" y="3197687"/>
                </a:lnTo>
                <a:cubicBezTo>
                  <a:pt x="2440330" y="3197513"/>
                  <a:pt x="2419394" y="3194556"/>
                  <a:pt x="2398926" y="3196641"/>
                </a:cubicBezTo>
                <a:cubicBezTo>
                  <a:pt x="2390615" y="3194341"/>
                  <a:pt x="2382779" y="3200091"/>
                  <a:pt x="2375181" y="3203534"/>
                </a:cubicBezTo>
                <a:cubicBezTo>
                  <a:pt x="2352617" y="3202385"/>
                  <a:pt x="2347156" y="3190791"/>
                  <a:pt x="2332855" y="3194625"/>
                </a:cubicBezTo>
                <a:cubicBezTo>
                  <a:pt x="2320177" y="3186674"/>
                  <a:pt x="2319429" y="3189708"/>
                  <a:pt x="2313469" y="3191985"/>
                </a:cubicBezTo>
                <a:cubicBezTo>
                  <a:pt x="2313187" y="3192040"/>
                  <a:pt x="2312903" y="3192094"/>
                  <a:pt x="2312621" y="3192148"/>
                </a:cubicBezTo>
                <a:lnTo>
                  <a:pt x="2310886" y="3191011"/>
                </a:lnTo>
                <a:cubicBezTo>
                  <a:pt x="2309691" y="3190836"/>
                  <a:pt x="2308496" y="3190660"/>
                  <a:pt x="2307301" y="3190485"/>
                </a:cubicBezTo>
                <a:cubicBezTo>
                  <a:pt x="2304038" y="3190598"/>
                  <a:pt x="2300775" y="3190712"/>
                  <a:pt x="2297511" y="3190825"/>
                </a:cubicBezTo>
                <a:cubicBezTo>
                  <a:pt x="2296284" y="3190964"/>
                  <a:pt x="2295057" y="3191105"/>
                  <a:pt x="2293829" y="3191244"/>
                </a:cubicBezTo>
                <a:cubicBezTo>
                  <a:pt x="2291292" y="3191425"/>
                  <a:pt x="2289608" y="3191405"/>
                  <a:pt x="2288442" y="3191236"/>
                </a:cubicBezTo>
                <a:cubicBezTo>
                  <a:pt x="2288397" y="3191205"/>
                  <a:pt x="2288352" y="3191173"/>
                  <a:pt x="2288307" y="3191142"/>
                </a:cubicBezTo>
                <a:cubicBezTo>
                  <a:pt x="2286625" y="3191201"/>
                  <a:pt x="2292966" y="3181241"/>
                  <a:pt x="2291282" y="3181298"/>
                </a:cubicBezTo>
                <a:cubicBezTo>
                  <a:pt x="2282768" y="3181808"/>
                  <a:pt x="2266459" y="3192523"/>
                  <a:pt x="2258572" y="3193351"/>
                </a:cubicBezTo>
                <a:cubicBezTo>
                  <a:pt x="2251903" y="3188132"/>
                  <a:pt x="2222758" y="3194297"/>
                  <a:pt x="2225949" y="3184460"/>
                </a:cubicBezTo>
                <a:cubicBezTo>
                  <a:pt x="2215309" y="3185285"/>
                  <a:pt x="2208874" y="3189370"/>
                  <a:pt x="2212457" y="3182918"/>
                </a:cubicBezTo>
                <a:cubicBezTo>
                  <a:pt x="2208954" y="3183005"/>
                  <a:pt x="2206796" y="3182455"/>
                  <a:pt x="2205250" y="3181596"/>
                </a:cubicBezTo>
                <a:lnTo>
                  <a:pt x="2204802" y="3181191"/>
                </a:lnTo>
                <a:cubicBezTo>
                  <a:pt x="2196360" y="3181862"/>
                  <a:pt x="2165295" y="3184604"/>
                  <a:pt x="2154589" y="3185621"/>
                </a:cubicBezTo>
                <a:lnTo>
                  <a:pt x="2140577" y="3187296"/>
                </a:lnTo>
                <a:lnTo>
                  <a:pt x="2139223" y="3186946"/>
                </a:lnTo>
                <a:lnTo>
                  <a:pt x="2129522" y="3182108"/>
                </a:lnTo>
                <a:cubicBezTo>
                  <a:pt x="2126396" y="3182958"/>
                  <a:pt x="2123631" y="3190717"/>
                  <a:pt x="2121389" y="3192118"/>
                </a:cubicBezTo>
                <a:cubicBezTo>
                  <a:pt x="2088356" y="3184630"/>
                  <a:pt x="2057187" y="3191481"/>
                  <a:pt x="2021332" y="3190187"/>
                </a:cubicBezTo>
                <a:cubicBezTo>
                  <a:pt x="1980808" y="3192837"/>
                  <a:pt x="1960551" y="3192182"/>
                  <a:pt x="1937109" y="3194259"/>
                </a:cubicBezTo>
                <a:cubicBezTo>
                  <a:pt x="1933244" y="3194376"/>
                  <a:pt x="1901924" y="3195327"/>
                  <a:pt x="1908362" y="3191174"/>
                </a:cubicBezTo>
                <a:cubicBezTo>
                  <a:pt x="1873455" y="3191897"/>
                  <a:pt x="1822379" y="3188607"/>
                  <a:pt x="1786518" y="3189413"/>
                </a:cubicBezTo>
                <a:cubicBezTo>
                  <a:pt x="1763469" y="3179547"/>
                  <a:pt x="1741339" y="3197857"/>
                  <a:pt x="1717434" y="3196011"/>
                </a:cubicBezTo>
                <a:cubicBezTo>
                  <a:pt x="1723972" y="3205094"/>
                  <a:pt x="1664175" y="3190915"/>
                  <a:pt x="1662865" y="3201166"/>
                </a:cubicBezTo>
                <a:lnTo>
                  <a:pt x="1636987" y="3195235"/>
                </a:lnTo>
                <a:lnTo>
                  <a:pt x="1623920" y="3183037"/>
                </a:lnTo>
                <a:cubicBezTo>
                  <a:pt x="1619023" y="3182563"/>
                  <a:pt x="1613758" y="3192473"/>
                  <a:pt x="1607939" y="3192950"/>
                </a:cubicBezTo>
                <a:cubicBezTo>
                  <a:pt x="1593621" y="3197013"/>
                  <a:pt x="1571326" y="3192034"/>
                  <a:pt x="1551162" y="3192335"/>
                </a:cubicBezTo>
                <a:lnTo>
                  <a:pt x="1541903" y="3186915"/>
                </a:lnTo>
                <a:lnTo>
                  <a:pt x="1511680" y="3191495"/>
                </a:lnTo>
                <a:cubicBezTo>
                  <a:pt x="1489503" y="3191217"/>
                  <a:pt x="1467326" y="3190938"/>
                  <a:pt x="1445149" y="3190660"/>
                </a:cubicBezTo>
                <a:lnTo>
                  <a:pt x="1436200" y="3191890"/>
                </a:lnTo>
                <a:cubicBezTo>
                  <a:pt x="1432876" y="3191277"/>
                  <a:pt x="1429122" y="3201007"/>
                  <a:pt x="1425206" y="3200344"/>
                </a:cubicBezTo>
                <a:lnTo>
                  <a:pt x="1412701" y="3187919"/>
                </a:lnTo>
                <a:cubicBezTo>
                  <a:pt x="1402612" y="3187367"/>
                  <a:pt x="1373509" y="3184444"/>
                  <a:pt x="1364678" y="3183688"/>
                </a:cubicBezTo>
                <a:cubicBezTo>
                  <a:pt x="1363023" y="3183583"/>
                  <a:pt x="1361370" y="3183479"/>
                  <a:pt x="1359716" y="3183377"/>
                </a:cubicBezTo>
                <a:lnTo>
                  <a:pt x="1327998" y="3173718"/>
                </a:lnTo>
                <a:cubicBezTo>
                  <a:pt x="1303324" y="3168363"/>
                  <a:pt x="1243415" y="3156944"/>
                  <a:pt x="1211674" y="3151252"/>
                </a:cubicBezTo>
                <a:cubicBezTo>
                  <a:pt x="1183206" y="3154805"/>
                  <a:pt x="1160307" y="3140433"/>
                  <a:pt x="1137545" y="3142903"/>
                </a:cubicBezTo>
                <a:cubicBezTo>
                  <a:pt x="1108831" y="3139323"/>
                  <a:pt x="1085657" y="3133417"/>
                  <a:pt x="1067088" y="3129767"/>
                </a:cubicBezTo>
                <a:cubicBezTo>
                  <a:pt x="1064006" y="3128241"/>
                  <a:pt x="1029699" y="3122201"/>
                  <a:pt x="1026132" y="3121008"/>
                </a:cubicBezTo>
                <a:cubicBezTo>
                  <a:pt x="1005747" y="3117732"/>
                  <a:pt x="1013867" y="3117508"/>
                  <a:pt x="979389" y="3112403"/>
                </a:cubicBezTo>
                <a:cubicBezTo>
                  <a:pt x="950459" y="3107178"/>
                  <a:pt x="920762" y="3105056"/>
                  <a:pt x="888511" y="3099565"/>
                </a:cubicBezTo>
                <a:cubicBezTo>
                  <a:pt x="854269" y="3092172"/>
                  <a:pt x="833998" y="3094049"/>
                  <a:pt x="820520" y="3090926"/>
                </a:cubicBezTo>
                <a:cubicBezTo>
                  <a:pt x="792202" y="3081871"/>
                  <a:pt x="783417" y="3082958"/>
                  <a:pt x="740242" y="3083816"/>
                </a:cubicBezTo>
                <a:cubicBezTo>
                  <a:pt x="707061" y="3077800"/>
                  <a:pt x="671560" y="3086129"/>
                  <a:pt x="646247" y="3074734"/>
                </a:cubicBezTo>
                <a:cubicBezTo>
                  <a:pt x="642938" y="3075735"/>
                  <a:pt x="639394" y="3076369"/>
                  <a:pt x="635700" y="3076739"/>
                </a:cubicBezTo>
                <a:cubicBezTo>
                  <a:pt x="632097" y="3076874"/>
                  <a:pt x="628494" y="3077010"/>
                  <a:pt x="624891" y="3077145"/>
                </a:cubicBezTo>
                <a:lnTo>
                  <a:pt x="614671" y="3073567"/>
                </a:lnTo>
                <a:cubicBezTo>
                  <a:pt x="603428" y="3072991"/>
                  <a:pt x="568522" y="3074251"/>
                  <a:pt x="557430" y="3073687"/>
                </a:cubicBezTo>
                <a:lnTo>
                  <a:pt x="557338" y="3073252"/>
                </a:lnTo>
                <a:cubicBezTo>
                  <a:pt x="554424" y="3072272"/>
                  <a:pt x="546805" y="3070825"/>
                  <a:pt x="539949" y="3067812"/>
                </a:cubicBezTo>
                <a:cubicBezTo>
                  <a:pt x="528878" y="3064560"/>
                  <a:pt x="503526" y="3056658"/>
                  <a:pt x="490911" y="3053742"/>
                </a:cubicBezTo>
                <a:lnTo>
                  <a:pt x="468269" y="3040300"/>
                </a:lnTo>
                <a:lnTo>
                  <a:pt x="446284" y="3044010"/>
                </a:lnTo>
                <a:cubicBezTo>
                  <a:pt x="429421" y="3045653"/>
                  <a:pt x="428304" y="3040351"/>
                  <a:pt x="407700" y="3036255"/>
                </a:cubicBezTo>
                <a:cubicBezTo>
                  <a:pt x="397569" y="3038433"/>
                  <a:pt x="390857" y="3046536"/>
                  <a:pt x="384835" y="3043282"/>
                </a:cubicBezTo>
                <a:cubicBezTo>
                  <a:pt x="363540" y="3042472"/>
                  <a:pt x="346002" y="3026895"/>
                  <a:pt x="323041" y="3023486"/>
                </a:cubicBezTo>
                <a:cubicBezTo>
                  <a:pt x="296255" y="3024819"/>
                  <a:pt x="286207" y="3016076"/>
                  <a:pt x="261659" y="3012466"/>
                </a:cubicBezTo>
                <a:cubicBezTo>
                  <a:pt x="237343" y="3017165"/>
                  <a:pt x="246269" y="3004370"/>
                  <a:pt x="234593" y="3000196"/>
                </a:cubicBezTo>
                <a:lnTo>
                  <a:pt x="231087" y="2999548"/>
                </a:lnTo>
                <a:lnTo>
                  <a:pt x="182124" y="3000760"/>
                </a:lnTo>
                <a:cubicBezTo>
                  <a:pt x="176172" y="2995322"/>
                  <a:pt x="146296" y="3000490"/>
                  <a:pt x="150781" y="2990775"/>
                </a:cubicBezTo>
                <a:cubicBezTo>
                  <a:pt x="135014" y="2988838"/>
                  <a:pt x="99403" y="2989342"/>
                  <a:pt x="87521" y="2989133"/>
                </a:cubicBezTo>
                <a:cubicBezTo>
                  <a:pt x="84843" y="2989261"/>
                  <a:pt x="82166" y="2989390"/>
                  <a:pt x="79487" y="2989518"/>
                </a:cubicBezTo>
                <a:lnTo>
                  <a:pt x="77079" y="2990682"/>
                </a:lnTo>
                <a:cubicBezTo>
                  <a:pt x="74554" y="2991354"/>
                  <a:pt x="71035" y="2991559"/>
                  <a:pt x="65291" y="2990716"/>
                </a:cubicBezTo>
                <a:cubicBezTo>
                  <a:pt x="64857" y="2990584"/>
                  <a:pt x="64422" y="2990453"/>
                  <a:pt x="63989" y="2990321"/>
                </a:cubicBezTo>
                <a:cubicBezTo>
                  <a:pt x="62342" y="2990669"/>
                  <a:pt x="50523" y="2991267"/>
                  <a:pt x="36658" y="2991762"/>
                </a:cubicBezTo>
                <a:lnTo>
                  <a:pt x="0" y="2992525"/>
                </a:lnTo>
                <a:close/>
              </a:path>
            </a:pathLst>
          </a:custGeom>
        </p:spPr>
      </p:pic>
      <p:sp>
        <p:nvSpPr>
          <p:cNvPr id="4" name="Text Placeholder 3">
            <a:extLst>
              <a:ext uri="{FF2B5EF4-FFF2-40B4-BE49-F238E27FC236}">
                <a16:creationId xmlns:a16="http://schemas.microsoft.com/office/drawing/2014/main" id="{21B74EE2-CBD3-42F4-8CAE-3FD1DB8CA3B6}"/>
              </a:ext>
            </a:extLst>
          </p:cNvPr>
          <p:cNvSpPr>
            <a:spLocks noGrp="1"/>
          </p:cNvSpPr>
          <p:nvPr>
            <p:ph type="body" idx="1"/>
          </p:nvPr>
        </p:nvSpPr>
        <p:spPr>
          <a:xfrm>
            <a:off x="5619404" y="3651159"/>
            <a:ext cx="5734396" cy="2525803"/>
          </a:xfrm>
        </p:spPr>
        <p:txBody>
          <a:bodyPr vert="horz" lIns="91440" tIns="45720" rIns="91440" bIns="45720" rtlCol="0" anchor="ctr">
            <a:normAutofit/>
          </a:bodyPr>
          <a:lstStyle/>
          <a:p>
            <a:pPr indent="-228600">
              <a:buFont typeface="Arial" panose="020B0604020202020204" pitchFamily="34" charset="0"/>
              <a:buChar char="•"/>
            </a:pPr>
            <a:r>
              <a:rPr lang="en-US" sz="1900" kern="1200">
                <a:solidFill>
                  <a:schemeClr val="tx1"/>
                </a:solidFill>
                <a:latin typeface="+mn-lt"/>
                <a:ea typeface="+mn-ea"/>
                <a:cs typeface="+mn-cs"/>
              </a:rPr>
              <a:t>Color Strategy</a:t>
            </a:r>
            <a:br>
              <a:rPr lang="en-US" sz="1900" kern="1200">
                <a:solidFill>
                  <a:schemeClr val="tx1"/>
                </a:solidFill>
                <a:latin typeface="+mn-lt"/>
                <a:ea typeface="+mn-ea"/>
                <a:cs typeface="+mn-cs"/>
              </a:rPr>
            </a:br>
            <a:r>
              <a:rPr lang="en-US" sz="1900" kern="1200">
                <a:solidFill>
                  <a:schemeClr val="tx1"/>
                </a:solidFill>
                <a:latin typeface="+mn-lt"/>
                <a:ea typeface="+mn-ea"/>
                <a:cs typeface="+mn-cs"/>
              </a:rPr>
              <a:t>Total proposals = 151</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Ground Truth Boxes = 3</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Qualified Boxes with IOU &gt; 0.5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Qualified Boxes = [[43, 156, 236, 326]]</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final boxes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Final boxes = [[43, 156, 236, 326]]</a:t>
            </a:r>
            <a:br>
              <a:rPr lang="en-US" sz="1900" kern="1200">
                <a:solidFill>
                  <a:schemeClr val="tx1"/>
                </a:solidFill>
                <a:latin typeface="+mn-lt"/>
                <a:ea typeface="+mn-ea"/>
                <a:cs typeface="+mn-cs"/>
              </a:rPr>
            </a:br>
            <a:r>
              <a:rPr lang="en-US" sz="1900" kern="1200">
                <a:solidFill>
                  <a:schemeClr val="tx1"/>
                </a:solidFill>
                <a:latin typeface="+mn-lt"/>
                <a:ea typeface="+mn-ea"/>
                <a:cs typeface="+mn-cs"/>
              </a:rPr>
              <a:t>Recall = 0.3333333333333333</a:t>
            </a:r>
          </a:p>
        </p:txBody>
      </p:sp>
    </p:spTree>
    <p:extLst>
      <p:ext uri="{BB962C8B-B14F-4D97-AF65-F5344CB8AC3E}">
        <p14:creationId xmlns:p14="http://schemas.microsoft.com/office/powerpoint/2010/main" val="3844583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4D85B6A-FF18-4EFD-BD23-77FDE89EC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AAB596-4870-4D7C-9F51-06F1F7367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FC5F1-4205-4F5F-94AE-3C142A8F2016}"/>
              </a:ext>
            </a:extLst>
          </p:cNvPr>
          <p:cNvSpPr>
            <a:spLocks noGrp="1"/>
          </p:cNvSpPr>
          <p:nvPr>
            <p:ph type="title"/>
          </p:nvPr>
        </p:nvSpPr>
        <p:spPr>
          <a:xfrm>
            <a:off x="754912" y="3651159"/>
            <a:ext cx="4401880" cy="2525803"/>
          </a:xfrm>
        </p:spPr>
        <p:txBody>
          <a:bodyPr vert="horz" lIns="91440" tIns="45720" rIns="91440" bIns="45720" rtlCol="0" anchor="ctr">
            <a:normAutofit/>
          </a:bodyPr>
          <a:lstStyle/>
          <a:p>
            <a:pPr algn="ctr">
              <a:spcBef>
                <a:spcPct val="0"/>
              </a:spcBef>
            </a:pPr>
            <a:r>
              <a:rPr lang="en-US" sz="4000" kern="1200">
                <a:solidFill>
                  <a:schemeClr val="tx1"/>
                </a:solidFill>
                <a:latin typeface="+mj-lt"/>
                <a:ea typeface="+mj-ea"/>
                <a:cs typeface="+mj-cs"/>
              </a:rPr>
              <a:t>SELECTIVE SEARCH</a:t>
            </a:r>
          </a:p>
        </p:txBody>
      </p:sp>
      <p:pic>
        <p:nvPicPr>
          <p:cNvPr id="7" name="Picture 7" descr="A picture containing cat, indoor, black&#10;&#10;Description automatically generated">
            <a:extLst>
              <a:ext uri="{FF2B5EF4-FFF2-40B4-BE49-F238E27FC236}">
                <a16:creationId xmlns:a16="http://schemas.microsoft.com/office/drawing/2014/main" id="{88FDD952-C566-4015-B997-64BF7A74FC87}"/>
              </a:ext>
            </a:extLst>
          </p:cNvPr>
          <p:cNvPicPr>
            <a:picLocks noChangeAspect="1"/>
          </p:cNvPicPr>
          <p:nvPr/>
        </p:nvPicPr>
        <p:blipFill rotWithShape="1">
          <a:blip r:embed="rId2"/>
          <a:srcRect r="10323" b="2"/>
          <a:stretch/>
        </p:blipFill>
        <p:spPr>
          <a:xfrm>
            <a:off x="1" y="10"/>
            <a:ext cx="4048364" cy="3385728"/>
          </a:xfrm>
          <a:custGeom>
            <a:avLst/>
            <a:gdLst/>
            <a:ahLst/>
            <a:cxnLst/>
            <a:rect l="l" t="t" r="r" b="b"/>
            <a:pathLst>
              <a:path w="4048364" h="3385738">
                <a:moveTo>
                  <a:pt x="0" y="0"/>
                </a:moveTo>
                <a:lnTo>
                  <a:pt x="4048364" y="0"/>
                </a:lnTo>
                <a:lnTo>
                  <a:pt x="4048364" y="3128862"/>
                </a:lnTo>
                <a:lnTo>
                  <a:pt x="4028354" y="3127605"/>
                </a:lnTo>
                <a:lnTo>
                  <a:pt x="4027052" y="3128074"/>
                </a:lnTo>
                <a:cubicBezTo>
                  <a:pt x="4021308" y="3129081"/>
                  <a:pt x="4017789" y="3128835"/>
                  <a:pt x="4015263" y="3128035"/>
                </a:cubicBezTo>
                <a:lnTo>
                  <a:pt x="4012855" y="3126647"/>
                </a:lnTo>
                <a:cubicBezTo>
                  <a:pt x="4010177" y="3126494"/>
                  <a:pt x="4007499" y="3126340"/>
                  <a:pt x="4004821" y="3126187"/>
                </a:cubicBezTo>
                <a:lnTo>
                  <a:pt x="3989141" y="3124118"/>
                </a:lnTo>
                <a:lnTo>
                  <a:pt x="3986071" y="3124823"/>
                </a:lnTo>
                <a:cubicBezTo>
                  <a:pt x="3978117" y="3124349"/>
                  <a:pt x="3970163" y="3123876"/>
                  <a:pt x="3962210" y="3123402"/>
                </a:cubicBezTo>
                <a:lnTo>
                  <a:pt x="3961815" y="3123900"/>
                </a:lnTo>
                <a:cubicBezTo>
                  <a:pt x="3960390" y="3124987"/>
                  <a:pt x="3958310" y="3125727"/>
                  <a:pt x="3954808" y="3125765"/>
                </a:cubicBezTo>
                <a:cubicBezTo>
                  <a:pt x="3959236" y="3133302"/>
                  <a:pt x="3952279" y="3128699"/>
                  <a:pt x="3941561" y="3128145"/>
                </a:cubicBezTo>
                <a:cubicBezTo>
                  <a:pt x="3946046" y="3139728"/>
                  <a:pt x="3916172" y="3133567"/>
                  <a:pt x="3910218" y="3140049"/>
                </a:cubicBezTo>
                <a:cubicBezTo>
                  <a:pt x="3902241" y="3139380"/>
                  <a:pt x="3893889" y="3138886"/>
                  <a:pt x="3885332" y="3138624"/>
                </a:cubicBezTo>
                <a:cubicBezTo>
                  <a:pt x="3883646" y="3138622"/>
                  <a:pt x="3881962" y="3138621"/>
                  <a:pt x="3880277" y="3138620"/>
                </a:cubicBezTo>
                <a:lnTo>
                  <a:pt x="3880157" y="3138737"/>
                </a:lnTo>
                <a:cubicBezTo>
                  <a:pt x="3879018" y="3138984"/>
                  <a:pt x="3877339" y="3139076"/>
                  <a:pt x="3874788" y="3138963"/>
                </a:cubicBezTo>
                <a:cubicBezTo>
                  <a:pt x="3873545" y="3138846"/>
                  <a:pt x="3872302" y="3138728"/>
                  <a:pt x="3871060" y="3138611"/>
                </a:cubicBezTo>
                <a:cubicBezTo>
                  <a:pt x="3867792" y="3138609"/>
                  <a:pt x="3864523" y="3138606"/>
                  <a:pt x="3861255" y="3138604"/>
                </a:cubicBezTo>
                <a:lnTo>
                  <a:pt x="3857750" y="3139376"/>
                </a:lnTo>
                <a:cubicBezTo>
                  <a:pt x="3846075" y="3144353"/>
                  <a:pt x="3854999" y="3159606"/>
                  <a:pt x="3830684" y="3154005"/>
                </a:cubicBezTo>
                <a:cubicBezTo>
                  <a:pt x="3806135" y="3158310"/>
                  <a:pt x="3796087" y="3168731"/>
                  <a:pt x="3769301" y="3167144"/>
                </a:cubicBezTo>
                <a:cubicBezTo>
                  <a:pt x="3746341" y="3171207"/>
                  <a:pt x="3728802" y="3177834"/>
                  <a:pt x="3707507" y="3178801"/>
                </a:cubicBezTo>
                <a:cubicBezTo>
                  <a:pt x="3701485" y="3182680"/>
                  <a:pt x="3694773" y="3184962"/>
                  <a:pt x="3684642" y="3182365"/>
                </a:cubicBezTo>
                <a:cubicBezTo>
                  <a:pt x="3664039" y="3187250"/>
                  <a:pt x="3662921" y="3193571"/>
                  <a:pt x="3646059" y="3191612"/>
                </a:cubicBezTo>
                <a:cubicBezTo>
                  <a:pt x="3640580" y="3202449"/>
                  <a:pt x="3637332" y="3199208"/>
                  <a:pt x="3629738" y="3197639"/>
                </a:cubicBezTo>
                <a:cubicBezTo>
                  <a:pt x="3629422" y="3197624"/>
                  <a:pt x="3629107" y="3197610"/>
                  <a:pt x="3628792" y="3197595"/>
                </a:cubicBezTo>
                <a:lnTo>
                  <a:pt x="3628083" y="3199132"/>
                </a:lnTo>
                <a:lnTo>
                  <a:pt x="3625096" y="3200289"/>
                </a:lnTo>
                <a:lnTo>
                  <a:pt x="3615459" y="3201481"/>
                </a:lnTo>
                <a:lnTo>
                  <a:pt x="3611591" y="3201604"/>
                </a:lnTo>
                <a:cubicBezTo>
                  <a:pt x="3609016" y="3201810"/>
                  <a:pt x="3607422" y="3202103"/>
                  <a:pt x="3606451" y="3202476"/>
                </a:cubicBezTo>
                <a:cubicBezTo>
                  <a:pt x="3606434" y="3202517"/>
                  <a:pt x="3606416" y="3202558"/>
                  <a:pt x="3606400" y="3202600"/>
                </a:cubicBezTo>
                <a:lnTo>
                  <a:pt x="3601432" y="3203215"/>
                </a:lnTo>
                <a:cubicBezTo>
                  <a:pt x="3592873" y="3204015"/>
                  <a:pt x="3584373" y="3204569"/>
                  <a:pt x="3576144" y="3204914"/>
                </a:cubicBezTo>
                <a:cubicBezTo>
                  <a:pt x="3574128" y="3211763"/>
                  <a:pt x="3541136" y="3209599"/>
                  <a:pt x="3552393" y="3219987"/>
                </a:cubicBezTo>
                <a:cubicBezTo>
                  <a:pt x="3541534" y="3220777"/>
                  <a:pt x="3531979" y="3217280"/>
                  <a:pt x="3540787" y="3223856"/>
                </a:cubicBezTo>
                <a:cubicBezTo>
                  <a:pt x="3537368" y="3224320"/>
                  <a:pt x="3535763" y="3225273"/>
                  <a:pt x="3535004" y="3226474"/>
                </a:cubicBezTo>
                <a:lnTo>
                  <a:pt x="3534913" y="3226993"/>
                </a:lnTo>
                <a:lnTo>
                  <a:pt x="3510631" y="3228569"/>
                </a:lnTo>
                <a:lnTo>
                  <a:pt x="3508032" y="3229611"/>
                </a:lnTo>
                <a:cubicBezTo>
                  <a:pt x="3502489" y="3229598"/>
                  <a:pt x="3496946" y="3217293"/>
                  <a:pt x="3491403" y="3217280"/>
                </a:cubicBezTo>
                <a:lnTo>
                  <a:pt x="3483240" y="3230123"/>
                </a:lnTo>
                <a:lnTo>
                  <a:pt x="3480053" y="3229107"/>
                </a:lnTo>
                <a:cubicBezTo>
                  <a:pt x="3477098" y="3228661"/>
                  <a:pt x="3473497" y="3228859"/>
                  <a:pt x="3468451" y="3230512"/>
                </a:cubicBezTo>
                <a:lnTo>
                  <a:pt x="3467451" y="3231115"/>
                </a:lnTo>
                <a:cubicBezTo>
                  <a:pt x="3463724" y="3230736"/>
                  <a:pt x="3465319" y="3225693"/>
                  <a:pt x="3446095" y="3228240"/>
                </a:cubicBezTo>
                <a:cubicBezTo>
                  <a:pt x="3420782" y="3241826"/>
                  <a:pt x="3385281" y="3239224"/>
                  <a:pt x="3352101" y="3246398"/>
                </a:cubicBezTo>
                <a:cubicBezTo>
                  <a:pt x="3308926" y="3245374"/>
                  <a:pt x="3300141" y="3236748"/>
                  <a:pt x="3271822" y="3247544"/>
                </a:cubicBezTo>
                <a:cubicBezTo>
                  <a:pt x="3258345" y="3251268"/>
                  <a:pt x="3238074" y="3249030"/>
                  <a:pt x="3203831" y="3257844"/>
                </a:cubicBezTo>
                <a:cubicBezTo>
                  <a:pt x="3171582" y="3264392"/>
                  <a:pt x="3141884" y="3266922"/>
                  <a:pt x="3112954" y="3273149"/>
                </a:cubicBezTo>
                <a:cubicBezTo>
                  <a:pt x="3078476" y="3279234"/>
                  <a:pt x="3086597" y="3279502"/>
                  <a:pt x="3066210" y="3283409"/>
                </a:cubicBezTo>
                <a:cubicBezTo>
                  <a:pt x="3062644" y="3284830"/>
                  <a:pt x="3028337" y="3292032"/>
                  <a:pt x="3025254" y="3293851"/>
                </a:cubicBezTo>
                <a:cubicBezTo>
                  <a:pt x="3006685" y="3298201"/>
                  <a:pt x="2983512" y="3305242"/>
                  <a:pt x="2954798" y="3309512"/>
                </a:cubicBezTo>
                <a:cubicBezTo>
                  <a:pt x="2932037" y="3306567"/>
                  <a:pt x="2909137" y="3323699"/>
                  <a:pt x="2880670" y="3319465"/>
                </a:cubicBezTo>
                <a:cubicBezTo>
                  <a:pt x="2870569" y="3318853"/>
                  <a:pt x="2841559" y="3322739"/>
                  <a:pt x="2837450" y="3326994"/>
                </a:cubicBezTo>
                <a:cubicBezTo>
                  <a:pt x="2831684" y="3328529"/>
                  <a:pt x="2824114" y="3328158"/>
                  <a:pt x="2822806" y="3332324"/>
                </a:cubicBezTo>
                <a:cubicBezTo>
                  <a:pt x="2819977" y="3337498"/>
                  <a:pt x="2796022" y="3333071"/>
                  <a:pt x="2801164" y="3338109"/>
                </a:cubicBezTo>
                <a:cubicBezTo>
                  <a:pt x="2784223" y="3335142"/>
                  <a:pt x="2776048" y="3346261"/>
                  <a:pt x="2764344" y="3350228"/>
                </a:cubicBezTo>
                <a:cubicBezTo>
                  <a:pt x="2757478" y="3348562"/>
                  <a:pt x="2751292" y="3350631"/>
                  <a:pt x="2743431" y="3353702"/>
                </a:cubicBezTo>
                <a:lnTo>
                  <a:pt x="2732627" y="3357764"/>
                </a:lnTo>
                <a:cubicBezTo>
                  <a:pt x="2730974" y="3357887"/>
                  <a:pt x="2729319" y="3358011"/>
                  <a:pt x="2727665" y="3358134"/>
                </a:cubicBezTo>
                <a:cubicBezTo>
                  <a:pt x="2718835" y="3359036"/>
                  <a:pt x="2689731" y="3362522"/>
                  <a:pt x="2679642" y="3363177"/>
                </a:cubicBezTo>
                <a:lnTo>
                  <a:pt x="2667138" y="3362068"/>
                </a:lnTo>
                <a:cubicBezTo>
                  <a:pt x="2663221" y="3362857"/>
                  <a:pt x="2659468" y="3367183"/>
                  <a:pt x="2656143" y="3367913"/>
                </a:cubicBezTo>
                <a:lnTo>
                  <a:pt x="2647194" y="3366448"/>
                </a:lnTo>
                <a:cubicBezTo>
                  <a:pt x="2648133" y="3370674"/>
                  <a:pt x="2637589" y="3367195"/>
                  <a:pt x="2629621" y="3367085"/>
                </a:cubicBezTo>
                <a:cubicBezTo>
                  <a:pt x="2613302" y="3367205"/>
                  <a:pt x="2596982" y="3367324"/>
                  <a:pt x="2580663" y="3367443"/>
                </a:cubicBezTo>
                <a:lnTo>
                  <a:pt x="2550440" y="3369943"/>
                </a:lnTo>
                <a:lnTo>
                  <a:pt x="2541181" y="3368444"/>
                </a:lnTo>
                <a:cubicBezTo>
                  <a:pt x="2521017" y="3368085"/>
                  <a:pt x="2498723" y="3374020"/>
                  <a:pt x="2484405" y="3369178"/>
                </a:cubicBezTo>
                <a:cubicBezTo>
                  <a:pt x="2478585" y="3368607"/>
                  <a:pt x="2473319" y="3368738"/>
                  <a:pt x="2468424" y="3369303"/>
                </a:cubicBezTo>
                <a:lnTo>
                  <a:pt x="2455357" y="3371902"/>
                </a:lnTo>
                <a:lnTo>
                  <a:pt x="2429477" y="3378972"/>
                </a:lnTo>
                <a:cubicBezTo>
                  <a:pt x="2428170" y="3366751"/>
                  <a:pt x="2368370" y="3383654"/>
                  <a:pt x="2374910" y="3372826"/>
                </a:cubicBezTo>
                <a:cubicBezTo>
                  <a:pt x="2351003" y="3375026"/>
                  <a:pt x="2328875" y="3353198"/>
                  <a:pt x="2305825" y="3364960"/>
                </a:cubicBezTo>
                <a:cubicBezTo>
                  <a:pt x="2269964" y="3363999"/>
                  <a:pt x="2218889" y="3367921"/>
                  <a:pt x="2183980" y="3367060"/>
                </a:cubicBezTo>
                <a:cubicBezTo>
                  <a:pt x="2190418" y="3372011"/>
                  <a:pt x="2159099" y="3370877"/>
                  <a:pt x="2155235" y="3370737"/>
                </a:cubicBezTo>
                <a:cubicBezTo>
                  <a:pt x="2131791" y="3368260"/>
                  <a:pt x="2111535" y="3369043"/>
                  <a:pt x="2071012" y="3365882"/>
                </a:cubicBezTo>
                <a:cubicBezTo>
                  <a:pt x="2035156" y="3367426"/>
                  <a:pt x="2003987" y="3359257"/>
                  <a:pt x="1970953" y="3368185"/>
                </a:cubicBezTo>
                <a:cubicBezTo>
                  <a:pt x="1968713" y="3366515"/>
                  <a:pt x="1965947" y="3365226"/>
                  <a:pt x="1962822" y="3364213"/>
                </a:cubicBezTo>
                <a:lnTo>
                  <a:pt x="1953120" y="3362020"/>
                </a:lnTo>
                <a:lnTo>
                  <a:pt x="1951768" y="3362436"/>
                </a:lnTo>
                <a:cubicBezTo>
                  <a:pt x="1945920" y="3363208"/>
                  <a:pt x="1942436" y="3362820"/>
                  <a:pt x="1940004" y="3361921"/>
                </a:cubicBezTo>
                <a:lnTo>
                  <a:pt x="1937753" y="3360440"/>
                </a:lnTo>
                <a:cubicBezTo>
                  <a:pt x="1935095" y="3360180"/>
                  <a:pt x="1932438" y="3359919"/>
                  <a:pt x="1929780" y="3359659"/>
                </a:cubicBezTo>
                <a:lnTo>
                  <a:pt x="1887540" y="3355160"/>
                </a:lnTo>
                <a:lnTo>
                  <a:pt x="1887093" y="3355641"/>
                </a:lnTo>
                <a:cubicBezTo>
                  <a:pt x="1885548" y="3356665"/>
                  <a:pt x="1883390" y="3357319"/>
                  <a:pt x="1879887" y="3357216"/>
                </a:cubicBezTo>
                <a:cubicBezTo>
                  <a:pt x="1883470" y="3364909"/>
                  <a:pt x="1877035" y="3360039"/>
                  <a:pt x="1866395" y="3359055"/>
                </a:cubicBezTo>
                <a:cubicBezTo>
                  <a:pt x="1869584" y="3370783"/>
                  <a:pt x="1840440" y="3363434"/>
                  <a:pt x="1833771" y="3369655"/>
                </a:cubicBezTo>
                <a:cubicBezTo>
                  <a:pt x="1825883" y="3368668"/>
                  <a:pt x="1817596" y="3367837"/>
                  <a:pt x="1809081" y="3367230"/>
                </a:cubicBezTo>
                <a:cubicBezTo>
                  <a:pt x="1807399" y="3367161"/>
                  <a:pt x="1805718" y="3367091"/>
                  <a:pt x="1804036" y="3367022"/>
                </a:cubicBezTo>
                <a:cubicBezTo>
                  <a:pt x="1803991" y="3367059"/>
                  <a:pt x="1803946" y="3367097"/>
                  <a:pt x="1803901" y="3367134"/>
                </a:cubicBezTo>
                <a:cubicBezTo>
                  <a:pt x="1802735" y="3367334"/>
                  <a:pt x="1801050" y="3367359"/>
                  <a:pt x="1798514" y="3367143"/>
                </a:cubicBezTo>
                <a:lnTo>
                  <a:pt x="1794832" y="3366642"/>
                </a:lnTo>
                <a:cubicBezTo>
                  <a:pt x="1791569" y="3366507"/>
                  <a:pt x="1788305" y="3366373"/>
                  <a:pt x="1785042" y="3366238"/>
                </a:cubicBezTo>
                <a:lnTo>
                  <a:pt x="1781456" y="3366865"/>
                </a:lnTo>
                <a:lnTo>
                  <a:pt x="1779723" y="3368220"/>
                </a:lnTo>
                <a:cubicBezTo>
                  <a:pt x="1779440" y="3368155"/>
                  <a:pt x="1779156" y="3368091"/>
                  <a:pt x="1778873" y="3368027"/>
                </a:cubicBezTo>
                <a:cubicBezTo>
                  <a:pt x="1772915" y="3365312"/>
                  <a:pt x="1772165" y="3361694"/>
                  <a:pt x="1759487" y="3371174"/>
                </a:cubicBezTo>
                <a:cubicBezTo>
                  <a:pt x="1745189" y="3366602"/>
                  <a:pt x="1739727" y="3372462"/>
                  <a:pt x="1717161" y="3373831"/>
                </a:cubicBezTo>
                <a:cubicBezTo>
                  <a:pt x="1709564" y="3369729"/>
                  <a:pt x="1701729" y="3370835"/>
                  <a:pt x="1693416" y="3373577"/>
                </a:cubicBezTo>
                <a:cubicBezTo>
                  <a:pt x="1672951" y="3371092"/>
                  <a:pt x="1652013" y="3374616"/>
                  <a:pt x="1627833" y="3374823"/>
                </a:cubicBezTo>
                <a:lnTo>
                  <a:pt x="1562462" y="3384313"/>
                </a:lnTo>
                <a:lnTo>
                  <a:pt x="1500041" y="3383500"/>
                </a:lnTo>
                <a:cubicBezTo>
                  <a:pt x="1492272" y="3381880"/>
                  <a:pt x="1484857" y="3380071"/>
                  <a:pt x="1477912" y="3378156"/>
                </a:cubicBezTo>
                <a:cubicBezTo>
                  <a:pt x="1467843" y="3383396"/>
                  <a:pt x="1444391" y="3372727"/>
                  <a:pt x="1440452" y="3384511"/>
                </a:cubicBezTo>
                <a:cubicBezTo>
                  <a:pt x="1430880" y="3382266"/>
                  <a:pt x="1427637" y="3376755"/>
                  <a:pt x="1426476" y="3384665"/>
                </a:cubicBezTo>
                <a:cubicBezTo>
                  <a:pt x="1423197" y="3384140"/>
                  <a:pt x="1420743" y="3384515"/>
                  <a:pt x="1418659" y="3385325"/>
                </a:cubicBezTo>
                <a:lnTo>
                  <a:pt x="1417944" y="3385738"/>
                </a:lnTo>
                <a:lnTo>
                  <a:pt x="1396764" y="3380560"/>
                </a:lnTo>
                <a:cubicBezTo>
                  <a:pt x="1395649" y="3380621"/>
                  <a:pt x="1394534" y="3380681"/>
                  <a:pt x="1393418" y="3380742"/>
                </a:cubicBezTo>
                <a:lnTo>
                  <a:pt x="1380294" y="3376255"/>
                </a:lnTo>
                <a:lnTo>
                  <a:pt x="1351459" y="3367829"/>
                </a:lnTo>
                <a:cubicBezTo>
                  <a:pt x="1349081" y="3366466"/>
                  <a:pt x="1319507" y="3359407"/>
                  <a:pt x="1318363" y="3357511"/>
                </a:cubicBezTo>
                <a:cubicBezTo>
                  <a:pt x="1281509" y="3362193"/>
                  <a:pt x="1312014" y="3347744"/>
                  <a:pt x="1276860" y="3344906"/>
                </a:cubicBezTo>
                <a:cubicBezTo>
                  <a:pt x="1253785" y="3356533"/>
                  <a:pt x="1256695" y="3340712"/>
                  <a:pt x="1204286" y="3337488"/>
                </a:cubicBezTo>
                <a:cubicBezTo>
                  <a:pt x="1177346" y="3330862"/>
                  <a:pt x="1162856" y="3334854"/>
                  <a:pt x="1123710" y="3321651"/>
                </a:cubicBezTo>
                <a:cubicBezTo>
                  <a:pt x="1085454" y="3316709"/>
                  <a:pt x="1005363" y="3310335"/>
                  <a:pt x="974748" y="3307837"/>
                </a:cubicBezTo>
                <a:cubicBezTo>
                  <a:pt x="945739" y="3316478"/>
                  <a:pt x="964147" y="3307413"/>
                  <a:pt x="940014" y="3306660"/>
                </a:cubicBezTo>
                <a:cubicBezTo>
                  <a:pt x="952701" y="3296927"/>
                  <a:pt x="908686" y="3309051"/>
                  <a:pt x="914712" y="3297017"/>
                </a:cubicBezTo>
                <a:cubicBezTo>
                  <a:pt x="910130" y="3297260"/>
                  <a:pt x="905499" y="3297876"/>
                  <a:pt x="900809" y="3298584"/>
                </a:cubicBezTo>
                <a:cubicBezTo>
                  <a:pt x="899990" y="3298705"/>
                  <a:pt x="899172" y="3298828"/>
                  <a:pt x="898353" y="3298949"/>
                </a:cubicBezTo>
                <a:lnTo>
                  <a:pt x="889782" y="3298355"/>
                </a:lnTo>
                <a:lnTo>
                  <a:pt x="885796" y="3300754"/>
                </a:lnTo>
                <a:lnTo>
                  <a:pt x="871773" y="3301699"/>
                </a:lnTo>
                <a:cubicBezTo>
                  <a:pt x="866761" y="3301657"/>
                  <a:pt x="861656" y="3301147"/>
                  <a:pt x="856438" y="3299888"/>
                </a:cubicBezTo>
                <a:cubicBezTo>
                  <a:pt x="842058" y="3291303"/>
                  <a:pt x="802729" y="3299624"/>
                  <a:pt x="785420" y="3288419"/>
                </a:cubicBezTo>
                <a:cubicBezTo>
                  <a:pt x="778178" y="3285195"/>
                  <a:pt x="750397" y="3280699"/>
                  <a:pt x="741879" y="3283188"/>
                </a:cubicBezTo>
                <a:cubicBezTo>
                  <a:pt x="735414" y="3282940"/>
                  <a:pt x="729876" y="3280596"/>
                  <a:pt x="723686" y="3283763"/>
                </a:cubicBezTo>
                <a:cubicBezTo>
                  <a:pt x="715044" y="3287372"/>
                  <a:pt x="701553" y="3277214"/>
                  <a:pt x="699393" y="3282843"/>
                </a:cubicBezTo>
                <a:cubicBezTo>
                  <a:pt x="672713" y="3280073"/>
                  <a:pt x="587034" y="3269505"/>
                  <a:pt x="563609" y="3267140"/>
                </a:cubicBezTo>
                <a:cubicBezTo>
                  <a:pt x="562182" y="3267737"/>
                  <a:pt x="560575" y="3268245"/>
                  <a:pt x="558841" y="3268647"/>
                </a:cubicBezTo>
                <a:cubicBezTo>
                  <a:pt x="548753" y="3270983"/>
                  <a:pt x="536540" y="3269324"/>
                  <a:pt x="531566" y="3264943"/>
                </a:cubicBezTo>
                <a:cubicBezTo>
                  <a:pt x="504471" y="3249476"/>
                  <a:pt x="472712" y="3245273"/>
                  <a:pt x="444697" y="3238795"/>
                </a:cubicBezTo>
                <a:cubicBezTo>
                  <a:pt x="412178" y="3232635"/>
                  <a:pt x="425904" y="3247936"/>
                  <a:pt x="391157" y="3231917"/>
                </a:cubicBezTo>
                <a:cubicBezTo>
                  <a:pt x="383742" y="3235456"/>
                  <a:pt x="378300" y="3234891"/>
                  <a:pt x="370757" y="3231601"/>
                </a:cubicBezTo>
                <a:cubicBezTo>
                  <a:pt x="354739" y="3228921"/>
                  <a:pt x="348695" y="3239635"/>
                  <a:pt x="336665" y="3230937"/>
                </a:cubicBezTo>
                <a:cubicBezTo>
                  <a:pt x="335690" y="3237020"/>
                  <a:pt x="304301" y="3228709"/>
                  <a:pt x="307742" y="3235671"/>
                </a:cubicBezTo>
                <a:cubicBezTo>
                  <a:pt x="293579" y="3239310"/>
                  <a:pt x="294219" y="3230068"/>
                  <a:pt x="280601" y="3233044"/>
                </a:cubicBezTo>
                <a:cubicBezTo>
                  <a:pt x="268012" y="3232391"/>
                  <a:pt x="291593" y="3227968"/>
                  <a:pt x="278749" y="3225671"/>
                </a:cubicBezTo>
                <a:cubicBezTo>
                  <a:pt x="262467" y="3223907"/>
                  <a:pt x="269675" y="3213530"/>
                  <a:pt x="248269" y="3225056"/>
                </a:cubicBezTo>
                <a:cubicBezTo>
                  <a:pt x="233782" y="3219511"/>
                  <a:pt x="226442" y="3225015"/>
                  <a:pt x="201544" y="3224865"/>
                </a:cubicBezTo>
                <a:lnTo>
                  <a:pt x="194948" y="3222950"/>
                </a:lnTo>
                <a:lnTo>
                  <a:pt x="186529" y="3228320"/>
                </a:lnTo>
                <a:cubicBezTo>
                  <a:pt x="181850" y="3230472"/>
                  <a:pt x="176241" y="3231774"/>
                  <a:pt x="168765" y="3231015"/>
                </a:cubicBezTo>
                <a:cubicBezTo>
                  <a:pt x="124081" y="3216459"/>
                  <a:pt x="165980" y="3240734"/>
                  <a:pt x="91518" y="3231445"/>
                </a:cubicBezTo>
                <a:cubicBezTo>
                  <a:pt x="87975" y="3229296"/>
                  <a:pt x="77991" y="3230542"/>
                  <a:pt x="77943" y="3233140"/>
                </a:cubicBezTo>
                <a:cubicBezTo>
                  <a:pt x="73437" y="3232021"/>
                  <a:pt x="63858" y="3226368"/>
                  <a:pt x="61120" y="3230347"/>
                </a:cubicBezTo>
                <a:cubicBezTo>
                  <a:pt x="48916" y="3229750"/>
                  <a:pt x="37022" y="3228445"/>
                  <a:pt x="25722" y="3226477"/>
                </a:cubicBezTo>
                <a:lnTo>
                  <a:pt x="2781" y="3220829"/>
                </a:lnTo>
                <a:lnTo>
                  <a:pt x="0" y="3222232"/>
                </a:lnTo>
                <a:close/>
              </a:path>
            </a:pathLst>
          </a:custGeom>
        </p:spPr>
      </p:pic>
      <p:pic>
        <p:nvPicPr>
          <p:cNvPr id="6" name="Picture 6" descr="A picture containing background pattern&#10;&#10;Description automatically generated">
            <a:extLst>
              <a:ext uri="{FF2B5EF4-FFF2-40B4-BE49-F238E27FC236}">
                <a16:creationId xmlns:a16="http://schemas.microsoft.com/office/drawing/2014/main" id="{E96CEBFD-59C5-4D08-8962-0FA4057C5BB8}"/>
              </a:ext>
            </a:extLst>
          </p:cNvPr>
          <p:cNvPicPr>
            <a:picLocks noGrp="1" noChangeAspect="1"/>
          </p:cNvPicPr>
          <p:nvPr>
            <p:ph type="pic" idx="2"/>
          </p:nvPr>
        </p:nvPicPr>
        <p:blipFill rotWithShape="1">
          <a:blip r:embed="rId3"/>
          <a:srcRect r="3012" b="-3"/>
          <a:stretch/>
        </p:blipFill>
        <p:spPr>
          <a:xfrm>
            <a:off x="4048364" y="10"/>
            <a:ext cx="4047893" cy="3130303"/>
          </a:xfrm>
          <a:custGeom>
            <a:avLst/>
            <a:gdLst/>
            <a:ahLst/>
            <a:cxnLst/>
            <a:rect l="l" t="t" r="r" b="b"/>
            <a:pathLst>
              <a:path w="4047893" h="3130313">
                <a:moveTo>
                  <a:pt x="0" y="0"/>
                </a:moveTo>
                <a:lnTo>
                  <a:pt x="4047893" y="0"/>
                </a:lnTo>
                <a:lnTo>
                  <a:pt x="4047893" y="2992525"/>
                </a:lnTo>
                <a:lnTo>
                  <a:pt x="4044945" y="2992586"/>
                </a:lnTo>
                <a:cubicBezTo>
                  <a:pt x="4013007" y="2983988"/>
                  <a:pt x="4029496" y="3002088"/>
                  <a:pt x="3993923" y="2999580"/>
                </a:cubicBezTo>
                <a:cubicBezTo>
                  <a:pt x="3953690" y="2999973"/>
                  <a:pt x="3925732" y="2991464"/>
                  <a:pt x="3899257" y="2991280"/>
                </a:cubicBezTo>
                <a:cubicBezTo>
                  <a:pt x="3886826" y="2992016"/>
                  <a:pt x="3796118" y="2992410"/>
                  <a:pt x="3803589" y="2988457"/>
                </a:cubicBezTo>
                <a:cubicBezTo>
                  <a:pt x="3771479" y="2987956"/>
                  <a:pt x="3724459" y="2987111"/>
                  <a:pt x="3706605" y="2988270"/>
                </a:cubicBezTo>
                <a:cubicBezTo>
                  <a:pt x="3703225" y="2988426"/>
                  <a:pt x="3699845" y="2995259"/>
                  <a:pt x="3696464" y="2995413"/>
                </a:cubicBezTo>
                <a:cubicBezTo>
                  <a:pt x="3673602" y="2986686"/>
                  <a:pt x="3685958" y="2988536"/>
                  <a:pt x="3662169" y="2987908"/>
                </a:cubicBezTo>
                <a:cubicBezTo>
                  <a:pt x="3644316" y="2989346"/>
                  <a:pt x="3656616" y="2981280"/>
                  <a:pt x="3638764" y="2982720"/>
                </a:cubicBezTo>
                <a:cubicBezTo>
                  <a:pt x="3602893" y="3008058"/>
                  <a:pt x="3578600" y="2986261"/>
                  <a:pt x="3530424" y="2996502"/>
                </a:cubicBezTo>
                <a:lnTo>
                  <a:pt x="3456483" y="2997177"/>
                </a:lnTo>
                <a:cubicBezTo>
                  <a:pt x="3450083" y="2997047"/>
                  <a:pt x="3443320" y="2998716"/>
                  <a:pt x="3439236" y="2995748"/>
                </a:cubicBezTo>
                <a:cubicBezTo>
                  <a:pt x="3425274" y="2994993"/>
                  <a:pt x="3393296" y="2993247"/>
                  <a:pt x="3372711" y="2992647"/>
                </a:cubicBezTo>
                <a:cubicBezTo>
                  <a:pt x="3352114" y="2993339"/>
                  <a:pt x="3350044" y="2997183"/>
                  <a:pt x="3326457" y="2999562"/>
                </a:cubicBezTo>
                <a:cubicBezTo>
                  <a:pt x="3268010" y="2985834"/>
                  <a:pt x="3302346" y="3004193"/>
                  <a:pt x="3274937" y="3010764"/>
                </a:cubicBezTo>
                <a:lnTo>
                  <a:pt x="3247552" y="3008692"/>
                </a:lnTo>
                <a:cubicBezTo>
                  <a:pt x="3239494" y="3005937"/>
                  <a:pt x="3224032" y="3005163"/>
                  <a:pt x="3216589" y="3008563"/>
                </a:cubicBezTo>
                <a:cubicBezTo>
                  <a:pt x="3181100" y="3020067"/>
                  <a:pt x="3210475" y="3004709"/>
                  <a:pt x="3179493" y="3008658"/>
                </a:cubicBezTo>
                <a:lnTo>
                  <a:pt x="3149112" y="3020078"/>
                </a:lnTo>
                <a:cubicBezTo>
                  <a:pt x="3138430" y="3019544"/>
                  <a:pt x="3127747" y="3019009"/>
                  <a:pt x="3117065" y="3018475"/>
                </a:cubicBezTo>
                <a:cubicBezTo>
                  <a:pt x="3100309" y="3015895"/>
                  <a:pt x="3095375" y="3026139"/>
                  <a:pt x="3085852" y="3024583"/>
                </a:cubicBezTo>
                <a:cubicBezTo>
                  <a:pt x="3083205" y="3019193"/>
                  <a:pt x="3077928" y="3019162"/>
                  <a:pt x="3068056" y="3021444"/>
                </a:cubicBezTo>
                <a:cubicBezTo>
                  <a:pt x="3067547" y="3021351"/>
                  <a:pt x="3067037" y="3021259"/>
                  <a:pt x="3066528" y="3021166"/>
                </a:cubicBezTo>
                <a:lnTo>
                  <a:pt x="3051628" y="3025475"/>
                </a:lnTo>
                <a:cubicBezTo>
                  <a:pt x="3054335" y="3020346"/>
                  <a:pt x="3000640" y="3019856"/>
                  <a:pt x="3008147" y="3014221"/>
                </a:cubicBezTo>
                <a:cubicBezTo>
                  <a:pt x="2996636" y="3010443"/>
                  <a:pt x="2991707" y="3018195"/>
                  <a:pt x="2980324" y="3014998"/>
                </a:cubicBezTo>
                <a:cubicBezTo>
                  <a:pt x="2967759" y="3014889"/>
                  <a:pt x="2987908" y="3019812"/>
                  <a:pt x="2974105" y="3021060"/>
                </a:cubicBezTo>
                <a:lnTo>
                  <a:pt x="2898967" y="3017706"/>
                </a:lnTo>
                <a:cubicBezTo>
                  <a:pt x="2889133" y="3021187"/>
                  <a:pt x="2880975" y="3020246"/>
                  <a:pt x="2872906" y="3017913"/>
                </a:cubicBezTo>
                <a:cubicBezTo>
                  <a:pt x="2849600" y="3020012"/>
                  <a:pt x="2847396" y="3018756"/>
                  <a:pt x="2821030" y="3018570"/>
                </a:cubicBezTo>
                <a:cubicBezTo>
                  <a:pt x="2792862" y="3023488"/>
                  <a:pt x="2758404" y="3014645"/>
                  <a:pt x="2730230" y="3014478"/>
                </a:cubicBezTo>
                <a:cubicBezTo>
                  <a:pt x="2702955" y="3023440"/>
                  <a:pt x="2711231" y="3004407"/>
                  <a:pt x="2687628" y="3005991"/>
                </a:cubicBezTo>
                <a:cubicBezTo>
                  <a:pt x="2649605" y="3014731"/>
                  <a:pt x="2688189" y="2999782"/>
                  <a:pt x="2628951" y="3004830"/>
                </a:cubicBezTo>
                <a:cubicBezTo>
                  <a:pt x="2625663" y="3006155"/>
                  <a:pt x="2618407" y="3015266"/>
                  <a:pt x="2619087" y="3013614"/>
                </a:cubicBezTo>
                <a:cubicBezTo>
                  <a:pt x="2606112" y="3014782"/>
                  <a:pt x="2568093" y="2997243"/>
                  <a:pt x="2549635" y="2999983"/>
                </a:cubicBezTo>
                <a:cubicBezTo>
                  <a:pt x="2513091" y="2997030"/>
                  <a:pt x="2495971" y="3005531"/>
                  <a:pt x="2469604" y="3005376"/>
                </a:cubicBezTo>
                <a:cubicBezTo>
                  <a:pt x="2460397" y="2976697"/>
                  <a:pt x="2420737" y="2997007"/>
                  <a:pt x="2366760" y="2987305"/>
                </a:cubicBezTo>
                <a:lnTo>
                  <a:pt x="2184478" y="2961828"/>
                </a:lnTo>
                <a:cubicBezTo>
                  <a:pt x="2115036" y="2937464"/>
                  <a:pt x="2031972" y="2970268"/>
                  <a:pt x="1991474" y="2962283"/>
                </a:cubicBezTo>
                <a:cubicBezTo>
                  <a:pt x="1975906" y="2972633"/>
                  <a:pt x="1961170" y="2963900"/>
                  <a:pt x="1941495" y="2969250"/>
                </a:cubicBezTo>
                <a:cubicBezTo>
                  <a:pt x="1896970" y="2975048"/>
                  <a:pt x="1881450" y="2995138"/>
                  <a:pt x="1822493" y="2993245"/>
                </a:cubicBezTo>
                <a:cubicBezTo>
                  <a:pt x="1799752" y="2992680"/>
                  <a:pt x="1701905" y="3006271"/>
                  <a:pt x="1648275" y="3026984"/>
                </a:cubicBezTo>
                <a:cubicBezTo>
                  <a:pt x="1616403" y="3033006"/>
                  <a:pt x="1600867" y="3023480"/>
                  <a:pt x="1591543" y="3039507"/>
                </a:cubicBezTo>
                <a:cubicBezTo>
                  <a:pt x="1575633" y="3031550"/>
                  <a:pt x="1526767" y="3047631"/>
                  <a:pt x="1510786" y="3050338"/>
                </a:cubicBezTo>
                <a:cubicBezTo>
                  <a:pt x="1497175" y="3045578"/>
                  <a:pt x="1491407" y="3051196"/>
                  <a:pt x="1479840" y="3053327"/>
                </a:cubicBezTo>
                <a:cubicBezTo>
                  <a:pt x="1474089" y="3050164"/>
                  <a:pt x="1464204" y="3051201"/>
                  <a:pt x="1461357" y="3055733"/>
                </a:cubicBezTo>
                <a:cubicBezTo>
                  <a:pt x="1467349" y="3065105"/>
                  <a:pt x="1432334" y="3063173"/>
                  <a:pt x="1430609" y="3070139"/>
                </a:cubicBezTo>
                <a:cubicBezTo>
                  <a:pt x="1410809" y="3073257"/>
                  <a:pt x="1323018" y="3072123"/>
                  <a:pt x="1309663" y="3084181"/>
                </a:cubicBezTo>
                <a:cubicBezTo>
                  <a:pt x="1269914" y="3092768"/>
                  <a:pt x="1209429" y="3080588"/>
                  <a:pt x="1192304" y="3082361"/>
                </a:cubicBezTo>
                <a:cubicBezTo>
                  <a:pt x="1184634" y="3081978"/>
                  <a:pt x="1176965" y="3081596"/>
                  <a:pt x="1169295" y="3081213"/>
                </a:cubicBezTo>
                <a:cubicBezTo>
                  <a:pt x="1168466" y="3081343"/>
                  <a:pt x="1167637" y="3081472"/>
                  <a:pt x="1166808" y="3081602"/>
                </a:cubicBezTo>
                <a:lnTo>
                  <a:pt x="1115657" y="3078399"/>
                </a:lnTo>
                <a:cubicBezTo>
                  <a:pt x="1085018" y="3091808"/>
                  <a:pt x="1079065" y="3095515"/>
                  <a:pt x="1042697" y="3099190"/>
                </a:cubicBezTo>
                <a:cubicBezTo>
                  <a:pt x="1032644" y="3098127"/>
                  <a:pt x="979772" y="3096610"/>
                  <a:pt x="977694" y="3101331"/>
                </a:cubicBezTo>
                <a:cubicBezTo>
                  <a:pt x="961202" y="3095237"/>
                  <a:pt x="940975" y="3100420"/>
                  <a:pt x="924689" y="3093967"/>
                </a:cubicBezTo>
                <a:lnTo>
                  <a:pt x="908550" y="3095950"/>
                </a:lnTo>
                <a:cubicBezTo>
                  <a:pt x="877246" y="3094415"/>
                  <a:pt x="882046" y="3103801"/>
                  <a:pt x="845329" y="3093766"/>
                </a:cubicBezTo>
                <a:cubicBezTo>
                  <a:pt x="837507" y="3090489"/>
                  <a:pt x="824678" y="3090903"/>
                  <a:pt x="816675" y="3094689"/>
                </a:cubicBezTo>
                <a:cubicBezTo>
                  <a:pt x="815297" y="3095340"/>
                  <a:pt x="814119" y="3096069"/>
                  <a:pt x="813174" y="3096853"/>
                </a:cubicBezTo>
                <a:cubicBezTo>
                  <a:pt x="790135" y="3089266"/>
                  <a:pt x="783048" y="3095936"/>
                  <a:pt x="771013" y="3090209"/>
                </a:cubicBezTo>
                <a:cubicBezTo>
                  <a:pt x="742645" y="3091492"/>
                  <a:pt x="725377" y="3101546"/>
                  <a:pt x="714380" y="3096594"/>
                </a:cubicBezTo>
                <a:cubicBezTo>
                  <a:pt x="693975" y="3099397"/>
                  <a:pt x="662383" y="3104717"/>
                  <a:pt x="648585" y="3107030"/>
                </a:cubicBezTo>
                <a:cubicBezTo>
                  <a:pt x="644887" y="3110964"/>
                  <a:pt x="637955" y="3109672"/>
                  <a:pt x="631605" y="3110477"/>
                </a:cubicBezTo>
                <a:cubicBezTo>
                  <a:pt x="625207" y="3114153"/>
                  <a:pt x="595514" y="3114423"/>
                  <a:pt x="586338" y="3112586"/>
                </a:cubicBezTo>
                <a:lnTo>
                  <a:pt x="557969" y="3117189"/>
                </a:lnTo>
                <a:cubicBezTo>
                  <a:pt x="508787" y="3109938"/>
                  <a:pt x="487300" y="3138257"/>
                  <a:pt x="448505" y="3111851"/>
                </a:cubicBezTo>
                <a:cubicBezTo>
                  <a:pt x="430568" y="3111958"/>
                  <a:pt x="443794" y="3120275"/>
                  <a:pt x="425858" y="3120382"/>
                </a:cubicBezTo>
                <a:cubicBezTo>
                  <a:pt x="402271" y="3123546"/>
                  <a:pt x="413517" y="3112174"/>
                  <a:pt x="391847" y="3124849"/>
                </a:cubicBezTo>
                <a:cubicBezTo>
                  <a:pt x="349157" y="3121702"/>
                  <a:pt x="326774" y="3134560"/>
                  <a:pt x="288285" y="3125383"/>
                </a:cubicBezTo>
                <a:cubicBezTo>
                  <a:pt x="295755" y="3130096"/>
                  <a:pt x="205047" y="3129625"/>
                  <a:pt x="192615" y="3128748"/>
                </a:cubicBezTo>
                <a:cubicBezTo>
                  <a:pt x="166142" y="3128967"/>
                  <a:pt x="138184" y="3127169"/>
                  <a:pt x="97952" y="3126700"/>
                </a:cubicBezTo>
                <a:cubicBezTo>
                  <a:pt x="62377" y="3129690"/>
                  <a:pt x="78866" y="3120054"/>
                  <a:pt x="46928" y="3130306"/>
                </a:cubicBezTo>
                <a:cubicBezTo>
                  <a:pt x="37098" y="3130381"/>
                  <a:pt x="21188" y="3129913"/>
                  <a:pt x="7323" y="3129322"/>
                </a:cubicBezTo>
                <a:lnTo>
                  <a:pt x="0" y="3128862"/>
                </a:lnTo>
                <a:close/>
              </a:path>
            </a:pathLst>
          </a:custGeom>
        </p:spPr>
      </p:pic>
      <p:pic>
        <p:nvPicPr>
          <p:cNvPr id="8" name="Picture 8" descr="A picture containing cat, indoor, black&#10;&#10;Description automatically generated">
            <a:extLst>
              <a:ext uri="{FF2B5EF4-FFF2-40B4-BE49-F238E27FC236}">
                <a16:creationId xmlns:a16="http://schemas.microsoft.com/office/drawing/2014/main" id="{58405800-602F-461D-B8FA-4F61BFE44571}"/>
              </a:ext>
            </a:extLst>
          </p:cNvPr>
          <p:cNvPicPr>
            <a:picLocks noChangeAspect="1"/>
          </p:cNvPicPr>
          <p:nvPr/>
        </p:nvPicPr>
        <p:blipFill rotWithShape="1">
          <a:blip r:embed="rId2"/>
          <a:srcRect r="4207" b="-4"/>
          <a:stretch/>
        </p:blipFill>
        <p:spPr>
          <a:xfrm>
            <a:off x="8096257" y="10"/>
            <a:ext cx="4095743" cy="3206832"/>
          </a:xfrm>
          <a:custGeom>
            <a:avLst/>
            <a:gdLst/>
            <a:ahLst/>
            <a:cxnLst/>
            <a:rect l="l" t="t" r="r" b="b"/>
            <a:pathLst>
              <a:path w="4095743" h="3206842">
                <a:moveTo>
                  <a:pt x="0" y="0"/>
                </a:moveTo>
                <a:lnTo>
                  <a:pt x="4095743" y="0"/>
                </a:lnTo>
                <a:lnTo>
                  <a:pt x="4095743" y="136523"/>
                </a:lnTo>
                <a:lnTo>
                  <a:pt x="4095743" y="1701208"/>
                </a:lnTo>
                <a:lnTo>
                  <a:pt x="4095743" y="3071014"/>
                </a:lnTo>
                <a:cubicBezTo>
                  <a:pt x="4095742" y="3071024"/>
                  <a:pt x="4095742" y="3071035"/>
                  <a:pt x="4095741" y="3071045"/>
                </a:cubicBezTo>
                <a:cubicBezTo>
                  <a:pt x="4095657" y="3071040"/>
                  <a:pt x="4095572" y="3071032"/>
                  <a:pt x="4095488" y="3071025"/>
                </a:cubicBezTo>
                <a:lnTo>
                  <a:pt x="4089562" y="3068518"/>
                </a:lnTo>
                <a:lnTo>
                  <a:pt x="4066621" y="3073254"/>
                </a:lnTo>
                <a:cubicBezTo>
                  <a:pt x="4055320" y="3074906"/>
                  <a:pt x="4043427" y="3076001"/>
                  <a:pt x="4031223" y="3076501"/>
                </a:cubicBezTo>
                <a:cubicBezTo>
                  <a:pt x="4028484" y="3073164"/>
                  <a:pt x="4018905" y="3077906"/>
                  <a:pt x="4014400" y="3078843"/>
                </a:cubicBezTo>
                <a:cubicBezTo>
                  <a:pt x="4014351" y="3076664"/>
                  <a:pt x="4004368" y="3075619"/>
                  <a:pt x="4000825" y="3077423"/>
                </a:cubicBezTo>
                <a:cubicBezTo>
                  <a:pt x="3926364" y="3085214"/>
                  <a:pt x="3968261" y="3064853"/>
                  <a:pt x="3923579" y="3077062"/>
                </a:cubicBezTo>
                <a:cubicBezTo>
                  <a:pt x="3916103" y="3077698"/>
                  <a:pt x="3910492" y="3076605"/>
                  <a:pt x="3905815" y="3074801"/>
                </a:cubicBezTo>
                <a:lnTo>
                  <a:pt x="3897396" y="3070297"/>
                </a:lnTo>
                <a:lnTo>
                  <a:pt x="3890800" y="3071903"/>
                </a:lnTo>
                <a:cubicBezTo>
                  <a:pt x="3865901" y="3072029"/>
                  <a:pt x="3858562" y="3067412"/>
                  <a:pt x="3844074" y="3072063"/>
                </a:cubicBezTo>
                <a:cubicBezTo>
                  <a:pt x="3822669" y="3062396"/>
                  <a:pt x="3829876" y="3071099"/>
                  <a:pt x="3813596" y="3072579"/>
                </a:cubicBezTo>
                <a:cubicBezTo>
                  <a:pt x="3800751" y="3074505"/>
                  <a:pt x="3824330" y="3078216"/>
                  <a:pt x="3811743" y="3078763"/>
                </a:cubicBezTo>
                <a:cubicBezTo>
                  <a:pt x="3798124" y="3076266"/>
                  <a:pt x="3798764" y="3084018"/>
                  <a:pt x="3784600" y="3080966"/>
                </a:cubicBezTo>
                <a:cubicBezTo>
                  <a:pt x="3788042" y="3075127"/>
                  <a:pt x="3756652" y="3082098"/>
                  <a:pt x="3755678" y="3076997"/>
                </a:cubicBezTo>
                <a:cubicBezTo>
                  <a:pt x="3743648" y="3084291"/>
                  <a:pt x="3737604" y="3075305"/>
                  <a:pt x="3721587" y="3077553"/>
                </a:cubicBezTo>
                <a:cubicBezTo>
                  <a:pt x="3714042" y="3080313"/>
                  <a:pt x="3708600" y="3080787"/>
                  <a:pt x="3701187" y="3077818"/>
                </a:cubicBezTo>
                <a:cubicBezTo>
                  <a:pt x="3666438" y="3091253"/>
                  <a:pt x="3680164" y="3078420"/>
                  <a:pt x="3647646" y="3083588"/>
                </a:cubicBezTo>
                <a:cubicBezTo>
                  <a:pt x="3619631" y="3089020"/>
                  <a:pt x="3587871" y="3092545"/>
                  <a:pt x="3560777" y="3105520"/>
                </a:cubicBezTo>
                <a:cubicBezTo>
                  <a:pt x="3555802" y="3109193"/>
                  <a:pt x="3543591" y="3110585"/>
                  <a:pt x="3533503" y="3108626"/>
                </a:cubicBezTo>
                <a:cubicBezTo>
                  <a:pt x="3531768" y="3108290"/>
                  <a:pt x="3530162" y="3107864"/>
                  <a:pt x="3528735" y="3107361"/>
                </a:cubicBezTo>
                <a:cubicBezTo>
                  <a:pt x="3505309" y="3109347"/>
                  <a:pt x="3419631" y="3118211"/>
                  <a:pt x="3392949" y="3120534"/>
                </a:cubicBezTo>
                <a:cubicBezTo>
                  <a:pt x="3390791" y="3115813"/>
                  <a:pt x="3377299" y="3124333"/>
                  <a:pt x="3368657" y="3121305"/>
                </a:cubicBezTo>
                <a:cubicBezTo>
                  <a:pt x="3362467" y="3118650"/>
                  <a:pt x="3356930" y="3120616"/>
                  <a:pt x="3350465" y="3120823"/>
                </a:cubicBezTo>
                <a:cubicBezTo>
                  <a:pt x="3341947" y="3118736"/>
                  <a:pt x="3314164" y="3122506"/>
                  <a:pt x="3306922" y="3125212"/>
                </a:cubicBezTo>
                <a:cubicBezTo>
                  <a:pt x="3289615" y="3134610"/>
                  <a:pt x="3250286" y="3127630"/>
                  <a:pt x="3235905" y="3134831"/>
                </a:cubicBezTo>
                <a:cubicBezTo>
                  <a:pt x="3230686" y="3135887"/>
                  <a:pt x="3225583" y="3136314"/>
                  <a:pt x="3220570" y="3136351"/>
                </a:cubicBezTo>
                <a:lnTo>
                  <a:pt x="3206547" y="3135559"/>
                </a:lnTo>
                <a:lnTo>
                  <a:pt x="3202562" y="3133546"/>
                </a:lnTo>
                <a:lnTo>
                  <a:pt x="3193989" y="3134044"/>
                </a:lnTo>
                <a:cubicBezTo>
                  <a:pt x="3193170" y="3133943"/>
                  <a:pt x="3192354" y="3133838"/>
                  <a:pt x="3191535" y="3133737"/>
                </a:cubicBezTo>
                <a:cubicBezTo>
                  <a:pt x="3186844" y="3133143"/>
                  <a:pt x="3182215" y="3132626"/>
                  <a:pt x="3177631" y="3132423"/>
                </a:cubicBezTo>
                <a:cubicBezTo>
                  <a:pt x="3183659" y="3142516"/>
                  <a:pt x="3139642" y="3132347"/>
                  <a:pt x="3152328" y="3140511"/>
                </a:cubicBezTo>
                <a:cubicBezTo>
                  <a:pt x="3128198" y="3141143"/>
                  <a:pt x="3146604" y="3148747"/>
                  <a:pt x="3117596" y="3141499"/>
                </a:cubicBezTo>
                <a:cubicBezTo>
                  <a:pt x="3086979" y="3143595"/>
                  <a:pt x="3006888" y="3148940"/>
                  <a:pt x="2968634" y="3153086"/>
                </a:cubicBezTo>
                <a:cubicBezTo>
                  <a:pt x="2929486" y="3164160"/>
                  <a:pt x="2914998" y="3160811"/>
                  <a:pt x="2888057" y="3166369"/>
                </a:cubicBezTo>
                <a:cubicBezTo>
                  <a:pt x="2835648" y="3169073"/>
                  <a:pt x="2838558" y="3182345"/>
                  <a:pt x="2815482" y="3172591"/>
                </a:cubicBezTo>
                <a:cubicBezTo>
                  <a:pt x="2780330" y="3174973"/>
                  <a:pt x="2810834" y="3187092"/>
                  <a:pt x="2773979" y="3183164"/>
                </a:cubicBezTo>
                <a:cubicBezTo>
                  <a:pt x="2772836" y="3184755"/>
                  <a:pt x="2747271" y="3200694"/>
                  <a:pt x="2744895" y="3201836"/>
                </a:cubicBezTo>
                <a:cubicBezTo>
                  <a:pt x="2729571" y="3202108"/>
                  <a:pt x="2714249" y="3202379"/>
                  <a:pt x="2698926" y="3202651"/>
                </a:cubicBezTo>
                <a:lnTo>
                  <a:pt x="2695579" y="3202498"/>
                </a:lnTo>
                <a:lnTo>
                  <a:pt x="2674400" y="3206842"/>
                </a:lnTo>
                <a:lnTo>
                  <a:pt x="2673684" y="3206495"/>
                </a:lnTo>
                <a:cubicBezTo>
                  <a:pt x="2671600" y="3205816"/>
                  <a:pt x="2669147" y="3205501"/>
                  <a:pt x="2665867" y="3205942"/>
                </a:cubicBezTo>
                <a:cubicBezTo>
                  <a:pt x="2655994" y="3204939"/>
                  <a:pt x="2626692" y="3200644"/>
                  <a:pt x="2614431" y="3200481"/>
                </a:cubicBezTo>
                <a:cubicBezTo>
                  <a:pt x="2607486" y="3202087"/>
                  <a:pt x="2600071" y="3203605"/>
                  <a:pt x="2592303" y="3204964"/>
                </a:cubicBezTo>
                <a:lnTo>
                  <a:pt x="2529882" y="3205645"/>
                </a:lnTo>
                <a:lnTo>
                  <a:pt x="2464509" y="3197687"/>
                </a:lnTo>
                <a:cubicBezTo>
                  <a:pt x="2440330" y="3197513"/>
                  <a:pt x="2419394" y="3194556"/>
                  <a:pt x="2398926" y="3196641"/>
                </a:cubicBezTo>
                <a:cubicBezTo>
                  <a:pt x="2390615" y="3194341"/>
                  <a:pt x="2382779" y="3200091"/>
                  <a:pt x="2375181" y="3203534"/>
                </a:cubicBezTo>
                <a:cubicBezTo>
                  <a:pt x="2352617" y="3202385"/>
                  <a:pt x="2347156" y="3190791"/>
                  <a:pt x="2332855" y="3194625"/>
                </a:cubicBezTo>
                <a:cubicBezTo>
                  <a:pt x="2320177" y="3186674"/>
                  <a:pt x="2319429" y="3189708"/>
                  <a:pt x="2313469" y="3191985"/>
                </a:cubicBezTo>
                <a:cubicBezTo>
                  <a:pt x="2313187" y="3192040"/>
                  <a:pt x="2312903" y="3192094"/>
                  <a:pt x="2312621" y="3192148"/>
                </a:cubicBezTo>
                <a:lnTo>
                  <a:pt x="2310886" y="3191011"/>
                </a:lnTo>
                <a:cubicBezTo>
                  <a:pt x="2309691" y="3190836"/>
                  <a:pt x="2308496" y="3190660"/>
                  <a:pt x="2307301" y="3190485"/>
                </a:cubicBezTo>
                <a:cubicBezTo>
                  <a:pt x="2304038" y="3190598"/>
                  <a:pt x="2300775" y="3190712"/>
                  <a:pt x="2297511" y="3190825"/>
                </a:cubicBezTo>
                <a:cubicBezTo>
                  <a:pt x="2296284" y="3190964"/>
                  <a:pt x="2295057" y="3191105"/>
                  <a:pt x="2293829" y="3191244"/>
                </a:cubicBezTo>
                <a:cubicBezTo>
                  <a:pt x="2291292" y="3191425"/>
                  <a:pt x="2289608" y="3191405"/>
                  <a:pt x="2288442" y="3191236"/>
                </a:cubicBezTo>
                <a:cubicBezTo>
                  <a:pt x="2288397" y="3191205"/>
                  <a:pt x="2288352" y="3191173"/>
                  <a:pt x="2288307" y="3191142"/>
                </a:cubicBezTo>
                <a:cubicBezTo>
                  <a:pt x="2286625" y="3191201"/>
                  <a:pt x="2292966" y="3181241"/>
                  <a:pt x="2291282" y="3181298"/>
                </a:cubicBezTo>
                <a:cubicBezTo>
                  <a:pt x="2282768" y="3181808"/>
                  <a:pt x="2266459" y="3192523"/>
                  <a:pt x="2258572" y="3193351"/>
                </a:cubicBezTo>
                <a:cubicBezTo>
                  <a:pt x="2251903" y="3188132"/>
                  <a:pt x="2222758" y="3194297"/>
                  <a:pt x="2225949" y="3184460"/>
                </a:cubicBezTo>
                <a:cubicBezTo>
                  <a:pt x="2215309" y="3185285"/>
                  <a:pt x="2208874" y="3189370"/>
                  <a:pt x="2212457" y="3182918"/>
                </a:cubicBezTo>
                <a:cubicBezTo>
                  <a:pt x="2208954" y="3183005"/>
                  <a:pt x="2206796" y="3182455"/>
                  <a:pt x="2205250" y="3181596"/>
                </a:cubicBezTo>
                <a:lnTo>
                  <a:pt x="2204802" y="3181191"/>
                </a:lnTo>
                <a:cubicBezTo>
                  <a:pt x="2196360" y="3181862"/>
                  <a:pt x="2165295" y="3184604"/>
                  <a:pt x="2154589" y="3185621"/>
                </a:cubicBezTo>
                <a:lnTo>
                  <a:pt x="2140577" y="3187296"/>
                </a:lnTo>
                <a:lnTo>
                  <a:pt x="2139223" y="3186946"/>
                </a:lnTo>
                <a:lnTo>
                  <a:pt x="2129522" y="3182108"/>
                </a:lnTo>
                <a:cubicBezTo>
                  <a:pt x="2126396" y="3182958"/>
                  <a:pt x="2123631" y="3190717"/>
                  <a:pt x="2121389" y="3192118"/>
                </a:cubicBezTo>
                <a:cubicBezTo>
                  <a:pt x="2088356" y="3184630"/>
                  <a:pt x="2057187" y="3191481"/>
                  <a:pt x="2021332" y="3190187"/>
                </a:cubicBezTo>
                <a:cubicBezTo>
                  <a:pt x="1980808" y="3192837"/>
                  <a:pt x="1960551" y="3192182"/>
                  <a:pt x="1937109" y="3194259"/>
                </a:cubicBezTo>
                <a:cubicBezTo>
                  <a:pt x="1933244" y="3194376"/>
                  <a:pt x="1901924" y="3195327"/>
                  <a:pt x="1908362" y="3191174"/>
                </a:cubicBezTo>
                <a:cubicBezTo>
                  <a:pt x="1873455" y="3191897"/>
                  <a:pt x="1822379" y="3188607"/>
                  <a:pt x="1786518" y="3189413"/>
                </a:cubicBezTo>
                <a:cubicBezTo>
                  <a:pt x="1763469" y="3179547"/>
                  <a:pt x="1741339" y="3197857"/>
                  <a:pt x="1717434" y="3196011"/>
                </a:cubicBezTo>
                <a:cubicBezTo>
                  <a:pt x="1723972" y="3205094"/>
                  <a:pt x="1664175" y="3190915"/>
                  <a:pt x="1662865" y="3201166"/>
                </a:cubicBezTo>
                <a:lnTo>
                  <a:pt x="1636987" y="3195235"/>
                </a:lnTo>
                <a:lnTo>
                  <a:pt x="1623920" y="3183037"/>
                </a:lnTo>
                <a:cubicBezTo>
                  <a:pt x="1619023" y="3182563"/>
                  <a:pt x="1613758" y="3192473"/>
                  <a:pt x="1607939" y="3192950"/>
                </a:cubicBezTo>
                <a:cubicBezTo>
                  <a:pt x="1593621" y="3197013"/>
                  <a:pt x="1571326" y="3192034"/>
                  <a:pt x="1551162" y="3192335"/>
                </a:cubicBezTo>
                <a:lnTo>
                  <a:pt x="1541903" y="3186915"/>
                </a:lnTo>
                <a:lnTo>
                  <a:pt x="1511680" y="3191495"/>
                </a:lnTo>
                <a:cubicBezTo>
                  <a:pt x="1489503" y="3191217"/>
                  <a:pt x="1467326" y="3190938"/>
                  <a:pt x="1445149" y="3190660"/>
                </a:cubicBezTo>
                <a:lnTo>
                  <a:pt x="1436200" y="3191890"/>
                </a:lnTo>
                <a:cubicBezTo>
                  <a:pt x="1432876" y="3191277"/>
                  <a:pt x="1429122" y="3201007"/>
                  <a:pt x="1425206" y="3200344"/>
                </a:cubicBezTo>
                <a:lnTo>
                  <a:pt x="1412701" y="3187919"/>
                </a:lnTo>
                <a:cubicBezTo>
                  <a:pt x="1402612" y="3187367"/>
                  <a:pt x="1373509" y="3184444"/>
                  <a:pt x="1364678" y="3183688"/>
                </a:cubicBezTo>
                <a:cubicBezTo>
                  <a:pt x="1363023" y="3183583"/>
                  <a:pt x="1361370" y="3183479"/>
                  <a:pt x="1359716" y="3183377"/>
                </a:cubicBezTo>
                <a:lnTo>
                  <a:pt x="1327998" y="3173718"/>
                </a:lnTo>
                <a:cubicBezTo>
                  <a:pt x="1303324" y="3168363"/>
                  <a:pt x="1243415" y="3156944"/>
                  <a:pt x="1211674" y="3151252"/>
                </a:cubicBezTo>
                <a:cubicBezTo>
                  <a:pt x="1183206" y="3154805"/>
                  <a:pt x="1160307" y="3140433"/>
                  <a:pt x="1137545" y="3142903"/>
                </a:cubicBezTo>
                <a:cubicBezTo>
                  <a:pt x="1108831" y="3139323"/>
                  <a:pt x="1085657" y="3133417"/>
                  <a:pt x="1067088" y="3129767"/>
                </a:cubicBezTo>
                <a:cubicBezTo>
                  <a:pt x="1064006" y="3128241"/>
                  <a:pt x="1029699" y="3122201"/>
                  <a:pt x="1026132" y="3121008"/>
                </a:cubicBezTo>
                <a:cubicBezTo>
                  <a:pt x="1005747" y="3117732"/>
                  <a:pt x="1013867" y="3117508"/>
                  <a:pt x="979389" y="3112403"/>
                </a:cubicBezTo>
                <a:cubicBezTo>
                  <a:pt x="950459" y="3107178"/>
                  <a:pt x="920762" y="3105056"/>
                  <a:pt x="888511" y="3099565"/>
                </a:cubicBezTo>
                <a:cubicBezTo>
                  <a:pt x="854269" y="3092172"/>
                  <a:pt x="833998" y="3094049"/>
                  <a:pt x="820520" y="3090926"/>
                </a:cubicBezTo>
                <a:cubicBezTo>
                  <a:pt x="792202" y="3081871"/>
                  <a:pt x="783417" y="3082958"/>
                  <a:pt x="740242" y="3083816"/>
                </a:cubicBezTo>
                <a:cubicBezTo>
                  <a:pt x="707061" y="3077800"/>
                  <a:pt x="671560" y="3086129"/>
                  <a:pt x="646247" y="3074734"/>
                </a:cubicBezTo>
                <a:cubicBezTo>
                  <a:pt x="642938" y="3075735"/>
                  <a:pt x="639394" y="3076369"/>
                  <a:pt x="635700" y="3076739"/>
                </a:cubicBezTo>
                <a:cubicBezTo>
                  <a:pt x="632097" y="3076874"/>
                  <a:pt x="628494" y="3077010"/>
                  <a:pt x="624891" y="3077145"/>
                </a:cubicBezTo>
                <a:lnTo>
                  <a:pt x="614671" y="3073567"/>
                </a:lnTo>
                <a:cubicBezTo>
                  <a:pt x="603428" y="3072991"/>
                  <a:pt x="568522" y="3074251"/>
                  <a:pt x="557430" y="3073687"/>
                </a:cubicBezTo>
                <a:lnTo>
                  <a:pt x="557338" y="3073252"/>
                </a:lnTo>
                <a:cubicBezTo>
                  <a:pt x="554424" y="3072272"/>
                  <a:pt x="546805" y="3070825"/>
                  <a:pt x="539949" y="3067812"/>
                </a:cubicBezTo>
                <a:cubicBezTo>
                  <a:pt x="528878" y="3064560"/>
                  <a:pt x="503526" y="3056658"/>
                  <a:pt x="490911" y="3053742"/>
                </a:cubicBezTo>
                <a:lnTo>
                  <a:pt x="468269" y="3040300"/>
                </a:lnTo>
                <a:lnTo>
                  <a:pt x="446284" y="3044010"/>
                </a:lnTo>
                <a:cubicBezTo>
                  <a:pt x="429421" y="3045653"/>
                  <a:pt x="428304" y="3040351"/>
                  <a:pt x="407700" y="3036255"/>
                </a:cubicBezTo>
                <a:cubicBezTo>
                  <a:pt x="397569" y="3038433"/>
                  <a:pt x="390857" y="3046536"/>
                  <a:pt x="384835" y="3043282"/>
                </a:cubicBezTo>
                <a:cubicBezTo>
                  <a:pt x="363540" y="3042472"/>
                  <a:pt x="346002" y="3026895"/>
                  <a:pt x="323041" y="3023486"/>
                </a:cubicBezTo>
                <a:cubicBezTo>
                  <a:pt x="296255" y="3024819"/>
                  <a:pt x="286207" y="3016076"/>
                  <a:pt x="261659" y="3012466"/>
                </a:cubicBezTo>
                <a:cubicBezTo>
                  <a:pt x="237343" y="3017165"/>
                  <a:pt x="246269" y="3004370"/>
                  <a:pt x="234593" y="3000196"/>
                </a:cubicBezTo>
                <a:lnTo>
                  <a:pt x="231087" y="2999548"/>
                </a:lnTo>
                <a:lnTo>
                  <a:pt x="182124" y="3000760"/>
                </a:lnTo>
                <a:cubicBezTo>
                  <a:pt x="176172" y="2995322"/>
                  <a:pt x="146296" y="3000490"/>
                  <a:pt x="150781" y="2990775"/>
                </a:cubicBezTo>
                <a:cubicBezTo>
                  <a:pt x="135014" y="2988838"/>
                  <a:pt x="99403" y="2989342"/>
                  <a:pt x="87521" y="2989133"/>
                </a:cubicBezTo>
                <a:cubicBezTo>
                  <a:pt x="84843" y="2989261"/>
                  <a:pt x="82166" y="2989390"/>
                  <a:pt x="79487" y="2989518"/>
                </a:cubicBezTo>
                <a:lnTo>
                  <a:pt x="77079" y="2990682"/>
                </a:lnTo>
                <a:cubicBezTo>
                  <a:pt x="74554" y="2991354"/>
                  <a:pt x="71035" y="2991559"/>
                  <a:pt x="65291" y="2990716"/>
                </a:cubicBezTo>
                <a:cubicBezTo>
                  <a:pt x="64857" y="2990584"/>
                  <a:pt x="64422" y="2990453"/>
                  <a:pt x="63989" y="2990321"/>
                </a:cubicBezTo>
                <a:cubicBezTo>
                  <a:pt x="62342" y="2990669"/>
                  <a:pt x="50523" y="2991267"/>
                  <a:pt x="36658" y="2991762"/>
                </a:cubicBezTo>
                <a:lnTo>
                  <a:pt x="0" y="2992525"/>
                </a:lnTo>
                <a:close/>
              </a:path>
            </a:pathLst>
          </a:custGeom>
        </p:spPr>
      </p:pic>
      <p:sp>
        <p:nvSpPr>
          <p:cNvPr id="4" name="Text Placeholder 3">
            <a:extLst>
              <a:ext uri="{FF2B5EF4-FFF2-40B4-BE49-F238E27FC236}">
                <a16:creationId xmlns:a16="http://schemas.microsoft.com/office/drawing/2014/main" id="{C1F32135-AB79-4F17-8E27-FD62731C9D2D}"/>
              </a:ext>
            </a:extLst>
          </p:cNvPr>
          <p:cNvSpPr>
            <a:spLocks noGrp="1"/>
          </p:cNvSpPr>
          <p:nvPr>
            <p:ph type="body" idx="1"/>
          </p:nvPr>
        </p:nvSpPr>
        <p:spPr>
          <a:xfrm>
            <a:off x="5619404" y="3651159"/>
            <a:ext cx="5734396" cy="2525803"/>
          </a:xfrm>
        </p:spPr>
        <p:txBody>
          <a:bodyPr vert="horz" lIns="91440" tIns="45720" rIns="91440" bIns="45720" rtlCol="0" anchor="ctr">
            <a:normAutofit/>
          </a:bodyPr>
          <a:lstStyle/>
          <a:p>
            <a:pPr indent="-228600">
              <a:buFont typeface="Arial" panose="020B0604020202020204" pitchFamily="34" charset="0"/>
              <a:buChar char="•"/>
            </a:pPr>
            <a:r>
              <a:rPr lang="en-US" sz="1900" kern="1200">
                <a:solidFill>
                  <a:schemeClr val="tx1"/>
                </a:solidFill>
                <a:latin typeface="+mn-lt"/>
                <a:ea typeface="+mn-ea"/>
                <a:cs typeface="+mn-cs"/>
              </a:rPr>
              <a:t>All Strategy</a:t>
            </a:r>
            <a:br>
              <a:rPr lang="en-US" sz="1900" kern="1200">
                <a:solidFill>
                  <a:schemeClr val="tx1"/>
                </a:solidFill>
                <a:latin typeface="+mn-lt"/>
                <a:ea typeface="+mn-ea"/>
                <a:cs typeface="+mn-cs"/>
              </a:rPr>
            </a:br>
            <a:r>
              <a:rPr lang="en-US" sz="1900" kern="1200">
                <a:solidFill>
                  <a:schemeClr val="tx1"/>
                </a:solidFill>
                <a:latin typeface="+mn-lt"/>
                <a:ea typeface="+mn-ea"/>
                <a:cs typeface="+mn-cs"/>
              </a:rPr>
              <a:t>Total proposals = 169</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Ground Truth Boxes = 3</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Qualified Boxes with IOU &gt; 0.5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Qualified Boxes = [[43, 156, 236, 326]]</a:t>
            </a:r>
            <a:br>
              <a:rPr lang="en-US" sz="1900" kern="1200">
                <a:solidFill>
                  <a:schemeClr val="tx1"/>
                </a:solidFill>
                <a:latin typeface="+mn-lt"/>
                <a:ea typeface="+mn-ea"/>
                <a:cs typeface="+mn-cs"/>
              </a:rPr>
            </a:br>
            <a:r>
              <a:rPr lang="en-US" sz="1900" kern="1200">
                <a:solidFill>
                  <a:schemeClr val="tx1"/>
                </a:solidFill>
                <a:latin typeface="+mn-lt"/>
                <a:ea typeface="+mn-ea"/>
                <a:cs typeface="+mn-cs"/>
              </a:rPr>
              <a:t>Number of final boxes = 1</a:t>
            </a:r>
            <a:br>
              <a:rPr lang="en-US" sz="1900" kern="1200">
                <a:solidFill>
                  <a:schemeClr val="tx1"/>
                </a:solidFill>
                <a:latin typeface="+mn-lt"/>
                <a:ea typeface="+mn-ea"/>
                <a:cs typeface="+mn-cs"/>
              </a:rPr>
            </a:br>
            <a:r>
              <a:rPr lang="en-US" sz="1900" kern="1200">
                <a:solidFill>
                  <a:schemeClr val="tx1"/>
                </a:solidFill>
                <a:latin typeface="+mn-lt"/>
                <a:ea typeface="+mn-ea"/>
                <a:cs typeface="+mn-cs"/>
              </a:rPr>
              <a:t>Final boxes = [[43, 156, 236, 326]]</a:t>
            </a:r>
            <a:br>
              <a:rPr lang="en-US" sz="1900" kern="1200">
                <a:solidFill>
                  <a:schemeClr val="tx1"/>
                </a:solidFill>
                <a:latin typeface="+mn-lt"/>
                <a:ea typeface="+mn-ea"/>
                <a:cs typeface="+mn-cs"/>
              </a:rPr>
            </a:br>
            <a:r>
              <a:rPr lang="en-US" sz="1900" kern="1200">
                <a:solidFill>
                  <a:schemeClr val="tx1"/>
                </a:solidFill>
                <a:latin typeface="+mn-lt"/>
                <a:ea typeface="+mn-ea"/>
                <a:cs typeface="+mn-cs"/>
              </a:rPr>
              <a:t>Recall = 0.3333333333333333</a:t>
            </a:r>
          </a:p>
        </p:txBody>
      </p:sp>
    </p:spTree>
    <p:extLst>
      <p:ext uri="{BB962C8B-B14F-4D97-AF65-F5344CB8AC3E}">
        <p14:creationId xmlns:p14="http://schemas.microsoft.com/office/powerpoint/2010/main" val="244297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Zoomed top shot of coloured test tubes">
            <a:extLst>
              <a:ext uri="{FF2B5EF4-FFF2-40B4-BE49-F238E27FC236}">
                <a16:creationId xmlns:a16="http://schemas.microsoft.com/office/drawing/2014/main" id="{4F1D81F8-4D97-4943-B7B3-AFFDC6C1148B}"/>
              </a:ext>
            </a:extLst>
          </p:cNvPr>
          <p:cNvPicPr>
            <a:picLocks noChangeAspect="1"/>
          </p:cNvPicPr>
          <p:nvPr/>
        </p:nvPicPr>
        <p:blipFill rotWithShape="1">
          <a:blip r:embed="rId2">
            <a:alphaModFix amt="35000"/>
          </a:blip>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73E6CDBE-A87D-4A13-A46C-E99C118C59E8}"/>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mj-lt"/>
                <a:cs typeface="+mj-lt"/>
              </a:rPr>
              <a:t>OBJECTIVE</a:t>
            </a:r>
            <a:endParaRPr lang="en-US">
              <a:solidFill>
                <a:srgbClr val="FFFFFF"/>
              </a:solidFill>
            </a:endParaRPr>
          </a:p>
        </p:txBody>
      </p:sp>
      <p:sp>
        <p:nvSpPr>
          <p:cNvPr id="3" name="Content Placeholder 2">
            <a:extLst>
              <a:ext uri="{FF2B5EF4-FFF2-40B4-BE49-F238E27FC236}">
                <a16:creationId xmlns:a16="http://schemas.microsoft.com/office/drawing/2014/main" id="{24776D28-EECF-4D2C-B2BB-269877BAD0CD}"/>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indent="0">
              <a:buNone/>
            </a:pPr>
            <a:r>
              <a:rPr lang="en-US" dirty="0">
                <a:solidFill>
                  <a:srgbClr val="FFFFFF"/>
                </a:solidFill>
                <a:ea typeface="+mn-lt"/>
                <a:cs typeface="+mn-lt"/>
              </a:rPr>
              <a:t>This project aims to experiment with two methods (Selective Search and </a:t>
            </a:r>
            <a:r>
              <a:rPr lang="en-US" dirty="0" err="1">
                <a:solidFill>
                  <a:srgbClr val="FFFFFF"/>
                </a:solidFill>
                <a:ea typeface="+mn-lt"/>
                <a:cs typeface="+mn-lt"/>
              </a:rPr>
              <a:t>EdgeBoxes</a:t>
            </a:r>
            <a:r>
              <a:rPr lang="en-US" dirty="0">
                <a:solidFill>
                  <a:srgbClr val="FFFFFF"/>
                </a:solidFill>
                <a:ea typeface="+mn-lt"/>
                <a:cs typeface="+mn-lt"/>
              </a:rPr>
              <a:t>) to generate object proposals. We used OpenCV library to test these methods on some sample color images.</a:t>
            </a:r>
            <a:endParaRPr lang="en-US" dirty="0">
              <a:solidFill>
                <a:srgbClr val="FFFFFF"/>
              </a:solidFill>
            </a:endParaRPr>
          </a:p>
        </p:txBody>
      </p:sp>
    </p:spTree>
    <p:extLst>
      <p:ext uri="{BB962C8B-B14F-4D97-AF65-F5344CB8AC3E}">
        <p14:creationId xmlns:p14="http://schemas.microsoft.com/office/powerpoint/2010/main" val="83140407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A96D3A03-9084-4EB0-B6BD-FAACE404A46B}"/>
              </a:ext>
            </a:extLst>
          </p:cNvPr>
          <p:cNvSpPr>
            <a:spLocks noGrp="1"/>
          </p:cNvSpPr>
          <p:nvPr>
            <p:ph type="title"/>
          </p:nvPr>
        </p:nvSpPr>
        <p:spPr>
          <a:xfrm>
            <a:off x="2232251" y="633046"/>
            <a:ext cx="3863749" cy="1314996"/>
          </a:xfrm>
        </p:spPr>
        <p:txBody>
          <a:bodyPr vert="horz" lIns="91440" tIns="45720" rIns="91440" bIns="45720" rtlCol="0" anchor="b">
            <a:normAutofit/>
          </a:bodyPr>
          <a:lstStyle/>
          <a:p>
            <a:pPr>
              <a:spcBef>
                <a:spcPct val="0"/>
              </a:spcBef>
            </a:pPr>
            <a:r>
              <a:rPr lang="en-US" sz="4400" kern="1200">
                <a:solidFill>
                  <a:schemeClr val="bg1"/>
                </a:solidFill>
                <a:latin typeface="+mj-lt"/>
                <a:ea typeface="+mj-ea"/>
                <a:cs typeface="+mj-cs"/>
              </a:rPr>
              <a:t>SELECTIVE SEARCH</a:t>
            </a:r>
          </a:p>
        </p:txBody>
      </p:sp>
      <p:sp>
        <p:nvSpPr>
          <p:cNvPr id="17" name="Freeform: Shape 16">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4" name="Text Placeholder 3">
            <a:extLst>
              <a:ext uri="{FF2B5EF4-FFF2-40B4-BE49-F238E27FC236}">
                <a16:creationId xmlns:a16="http://schemas.microsoft.com/office/drawing/2014/main" id="{9B26AFF1-F608-4915-BD67-54A77A00925D}"/>
              </a:ext>
            </a:extLst>
          </p:cNvPr>
          <p:cNvSpPr>
            <a:spLocks noGrp="1"/>
          </p:cNvSpPr>
          <p:nvPr>
            <p:ph type="body" idx="1"/>
          </p:nvPr>
        </p:nvSpPr>
        <p:spPr>
          <a:xfrm>
            <a:off x="2232251" y="2125737"/>
            <a:ext cx="3863749" cy="4044463"/>
          </a:xfrm>
        </p:spPr>
        <p:txBody>
          <a:bodyPr vert="horz" lIns="91440" tIns="45720" rIns="91440" bIns="45720" rtlCol="0">
            <a:normAutofit/>
          </a:bodyPr>
          <a:lstStyle/>
          <a:p>
            <a:pPr indent="-228600">
              <a:buFont typeface="Arial" panose="020B0604020202020204" pitchFamily="34" charset="0"/>
              <a:buChar char="•"/>
            </a:pPr>
            <a:r>
              <a:rPr lang="en-US" kern="1200">
                <a:solidFill>
                  <a:schemeClr val="bg1"/>
                </a:solidFill>
                <a:latin typeface="+mn-lt"/>
                <a:ea typeface="+mn-ea"/>
                <a:cs typeface="+mn-cs"/>
              </a:rPr>
              <a:t>Color Strategy</a:t>
            </a:r>
            <a:br>
              <a:rPr lang="en-US" kern="1200">
                <a:solidFill>
                  <a:schemeClr val="bg1"/>
                </a:solidFill>
                <a:latin typeface="+mn-lt"/>
                <a:ea typeface="+mn-ea"/>
                <a:cs typeface="+mn-cs"/>
              </a:rPr>
            </a:br>
            <a:r>
              <a:rPr lang="en-US" kern="1200">
                <a:solidFill>
                  <a:schemeClr val="bg1"/>
                </a:solidFill>
                <a:latin typeface="+mn-lt"/>
                <a:ea typeface="+mn-ea"/>
                <a:cs typeface="+mn-cs"/>
              </a:rPr>
              <a:t>Total proposals = 339</a:t>
            </a:r>
            <a:br>
              <a:rPr lang="en-US" kern="1200">
                <a:solidFill>
                  <a:schemeClr val="bg1"/>
                </a:solidFill>
                <a:latin typeface="+mn-lt"/>
                <a:ea typeface="+mn-ea"/>
                <a:cs typeface="+mn-cs"/>
              </a:rPr>
            </a:br>
            <a:r>
              <a:rPr lang="en-US" kern="1200">
                <a:solidFill>
                  <a:schemeClr val="bg1"/>
                </a:solidFill>
                <a:latin typeface="+mn-lt"/>
                <a:ea typeface="+mn-ea"/>
                <a:cs typeface="+mn-cs"/>
              </a:rPr>
              <a:t>Number of Ground Truth Boxes = 7</a:t>
            </a:r>
            <a:br>
              <a:rPr lang="en-US" kern="1200">
                <a:solidFill>
                  <a:schemeClr val="bg1"/>
                </a:solidFill>
                <a:latin typeface="+mn-lt"/>
                <a:ea typeface="+mn-ea"/>
                <a:cs typeface="+mn-cs"/>
              </a:rPr>
            </a:br>
            <a:r>
              <a:rPr lang="en-US" kern="1200">
                <a:solidFill>
                  <a:schemeClr val="bg1"/>
                </a:solidFill>
                <a:latin typeface="+mn-lt"/>
                <a:ea typeface="+mn-ea"/>
                <a:cs typeface="+mn-cs"/>
              </a:rPr>
              <a:t>Number of Qualified Boxes with IOU &gt; 0.5 = 2</a:t>
            </a:r>
            <a:br>
              <a:rPr lang="en-US" kern="1200">
                <a:solidFill>
                  <a:schemeClr val="bg1"/>
                </a:solidFill>
                <a:latin typeface="+mn-lt"/>
                <a:ea typeface="+mn-ea"/>
                <a:cs typeface="+mn-cs"/>
              </a:rPr>
            </a:br>
            <a:r>
              <a:rPr lang="en-US" kern="1200">
                <a:solidFill>
                  <a:schemeClr val="bg1"/>
                </a:solidFill>
                <a:latin typeface="+mn-lt"/>
                <a:ea typeface="+mn-ea"/>
                <a:cs typeface="+mn-cs"/>
              </a:rPr>
              <a:t>Qualified Boxes = [[0, 0, 500, 270], [71, 47, 341, 213]]</a:t>
            </a:r>
            <a:br>
              <a:rPr lang="en-US" kern="1200">
                <a:solidFill>
                  <a:schemeClr val="bg1"/>
                </a:solidFill>
                <a:latin typeface="+mn-lt"/>
                <a:ea typeface="+mn-ea"/>
                <a:cs typeface="+mn-cs"/>
              </a:rPr>
            </a:br>
            <a:r>
              <a:rPr lang="en-US" kern="1200">
                <a:solidFill>
                  <a:schemeClr val="bg1"/>
                </a:solidFill>
                <a:latin typeface="+mn-lt"/>
                <a:ea typeface="+mn-ea"/>
                <a:cs typeface="+mn-cs"/>
              </a:rPr>
              <a:t>Number of final boxes = 1</a:t>
            </a:r>
            <a:br>
              <a:rPr lang="en-US" kern="1200">
                <a:solidFill>
                  <a:schemeClr val="bg1"/>
                </a:solidFill>
                <a:latin typeface="+mn-lt"/>
                <a:ea typeface="+mn-ea"/>
                <a:cs typeface="+mn-cs"/>
              </a:rPr>
            </a:br>
            <a:r>
              <a:rPr lang="en-US" kern="1200">
                <a:solidFill>
                  <a:schemeClr val="bg1"/>
                </a:solidFill>
                <a:latin typeface="+mn-lt"/>
                <a:ea typeface="+mn-ea"/>
                <a:cs typeface="+mn-cs"/>
              </a:rPr>
              <a:t>Final boxes = [[0, 0, 500, 270]]</a:t>
            </a:r>
            <a:br>
              <a:rPr lang="en-US" kern="1200">
                <a:solidFill>
                  <a:schemeClr val="bg1"/>
                </a:solidFill>
                <a:latin typeface="+mn-lt"/>
                <a:ea typeface="+mn-ea"/>
                <a:cs typeface="+mn-cs"/>
              </a:rPr>
            </a:br>
            <a:r>
              <a:rPr lang="en-US" kern="1200">
                <a:solidFill>
                  <a:schemeClr val="bg1"/>
                </a:solidFill>
                <a:latin typeface="+mn-lt"/>
                <a:ea typeface="+mn-ea"/>
                <a:cs typeface="+mn-cs"/>
              </a:rPr>
              <a:t>Recall = 0.14285714285714285</a:t>
            </a:r>
          </a:p>
        </p:txBody>
      </p:sp>
      <p:sp>
        <p:nvSpPr>
          <p:cNvPr id="21" name="Freeform: Shape 20">
            <a:extLst>
              <a:ext uri="{FF2B5EF4-FFF2-40B4-BE49-F238E27FC236}">
                <a16:creationId xmlns:a16="http://schemas.microsoft.com/office/drawing/2014/main" id="{59463AC4-F96D-4507-9EE0-A831B7910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8" name="Picture 8" descr="A picture containing outdoor, road, way, sidewalk&#10;&#10;Description automatically generated">
            <a:extLst>
              <a:ext uri="{FF2B5EF4-FFF2-40B4-BE49-F238E27FC236}">
                <a16:creationId xmlns:a16="http://schemas.microsoft.com/office/drawing/2014/main" id="{01C3F521-D04D-4890-B2FE-69AEC260306F}"/>
              </a:ext>
            </a:extLst>
          </p:cNvPr>
          <p:cNvPicPr>
            <a:picLocks noChangeAspect="1"/>
          </p:cNvPicPr>
          <p:nvPr/>
        </p:nvPicPr>
        <p:blipFill rotWithShape="1">
          <a:blip r:embed="rId2"/>
          <a:srcRect l="24999" r="3" b="3"/>
          <a:stretch/>
        </p:blipFill>
        <p:spPr>
          <a:xfrm>
            <a:off x="6423487" y="929609"/>
            <a:ext cx="2518114" cy="2518114"/>
          </a:xfrm>
          <a:custGeom>
            <a:avLst/>
            <a:gdLst/>
            <a:ahLst/>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pic>
      <p:pic>
        <p:nvPicPr>
          <p:cNvPr id="6" name="Picture 6" descr="A picture containing text, outdoor&#10;&#10;Description automatically generated">
            <a:extLst>
              <a:ext uri="{FF2B5EF4-FFF2-40B4-BE49-F238E27FC236}">
                <a16:creationId xmlns:a16="http://schemas.microsoft.com/office/drawing/2014/main" id="{62E9C8EA-BC0F-43DB-84EF-37CF07650933}"/>
              </a:ext>
            </a:extLst>
          </p:cNvPr>
          <p:cNvPicPr>
            <a:picLocks noGrp="1" noChangeAspect="1"/>
          </p:cNvPicPr>
          <p:nvPr>
            <p:ph type="pic" idx="2"/>
          </p:nvPr>
        </p:nvPicPr>
        <p:blipFill rotWithShape="1">
          <a:blip r:embed="rId3"/>
          <a:srcRect l="16699" r="8297" b="-5"/>
          <a:stretch/>
        </p:blipFill>
        <p:spPr>
          <a:xfrm>
            <a:off x="9090426" y="86636"/>
            <a:ext cx="2952748" cy="2952748"/>
          </a:xfrm>
          <a:custGeom>
            <a:avLst/>
            <a:gdLst/>
            <a:ahLst/>
            <a:cxnLst/>
            <a:rect l="l" t="t" r="r" b="b"/>
            <a:pathLst>
              <a:path w="2361890" h="236189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p:spPr>
      </p:pic>
      <p:sp>
        <p:nvSpPr>
          <p:cNvPr id="23" name="Freeform: Shape 22">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Freeform: Shape 24">
            <a:extLst>
              <a:ext uri="{FF2B5EF4-FFF2-40B4-BE49-F238E27FC236}">
                <a16:creationId xmlns:a16="http://schemas.microsoft.com/office/drawing/2014/main" id="{FC3ABE8C-1C72-4141-BADF-DD6811764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9346" y="5987064"/>
            <a:ext cx="1054466" cy="469689"/>
            <a:chOff x="9841624" y="4115729"/>
            <a:chExt cx="602169" cy="268223"/>
          </a:xfrm>
          <a:solidFill>
            <a:schemeClr val="bg1"/>
          </a:solidFill>
        </p:grpSpPr>
        <p:sp>
          <p:nvSpPr>
            <p:cNvPr id="28" name="Freeform: Shape 2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7" name="Picture 7" descr="A picture containing outdoor, road, way, sidewalk&#10;&#10;Description automatically generated">
            <a:extLst>
              <a:ext uri="{FF2B5EF4-FFF2-40B4-BE49-F238E27FC236}">
                <a16:creationId xmlns:a16="http://schemas.microsoft.com/office/drawing/2014/main" id="{A49DA9BB-7AAC-41CF-A033-3FDDEDB54216}"/>
              </a:ext>
            </a:extLst>
          </p:cNvPr>
          <p:cNvPicPr>
            <a:picLocks noChangeAspect="1"/>
          </p:cNvPicPr>
          <p:nvPr/>
        </p:nvPicPr>
        <p:blipFill rotWithShape="1">
          <a:blip r:embed="rId4"/>
          <a:srcRect l="18661" r="6341" b="3"/>
          <a:stretch/>
        </p:blipFill>
        <p:spPr>
          <a:xfrm>
            <a:off x="7682545" y="3175909"/>
            <a:ext cx="3454390" cy="3454390"/>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spTree>
    <p:extLst>
      <p:ext uri="{BB962C8B-B14F-4D97-AF65-F5344CB8AC3E}">
        <p14:creationId xmlns:p14="http://schemas.microsoft.com/office/powerpoint/2010/main" val="871565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BCAEF257-2EAC-47A2-8540-F303D9168AF5}"/>
              </a:ext>
            </a:extLst>
          </p:cNvPr>
          <p:cNvSpPr>
            <a:spLocks noGrp="1"/>
          </p:cNvSpPr>
          <p:nvPr>
            <p:ph type="title"/>
          </p:nvPr>
        </p:nvSpPr>
        <p:spPr>
          <a:xfrm>
            <a:off x="2232251" y="633046"/>
            <a:ext cx="3863749" cy="1314996"/>
          </a:xfrm>
        </p:spPr>
        <p:txBody>
          <a:bodyPr vert="horz" lIns="91440" tIns="45720" rIns="91440" bIns="45720" rtlCol="0" anchor="b">
            <a:normAutofit/>
          </a:bodyPr>
          <a:lstStyle/>
          <a:p>
            <a:pPr>
              <a:spcBef>
                <a:spcPct val="0"/>
              </a:spcBef>
            </a:pPr>
            <a:r>
              <a:rPr lang="en-US" sz="4400" kern="1200">
                <a:solidFill>
                  <a:schemeClr val="bg1"/>
                </a:solidFill>
                <a:latin typeface="+mj-lt"/>
                <a:ea typeface="+mj-ea"/>
                <a:cs typeface="+mj-cs"/>
              </a:rPr>
              <a:t>SELECTIVE SEARCH</a:t>
            </a:r>
          </a:p>
        </p:txBody>
      </p:sp>
      <p:sp>
        <p:nvSpPr>
          <p:cNvPr id="19" name="Freeform: Shape 18">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4" name="Text Placeholder 3">
            <a:extLst>
              <a:ext uri="{FF2B5EF4-FFF2-40B4-BE49-F238E27FC236}">
                <a16:creationId xmlns:a16="http://schemas.microsoft.com/office/drawing/2014/main" id="{93263870-CA92-483B-8A04-973B1E00D3FF}"/>
              </a:ext>
            </a:extLst>
          </p:cNvPr>
          <p:cNvSpPr>
            <a:spLocks noGrp="1"/>
          </p:cNvSpPr>
          <p:nvPr>
            <p:ph type="body" idx="1"/>
          </p:nvPr>
        </p:nvSpPr>
        <p:spPr>
          <a:xfrm>
            <a:off x="2232251" y="2125737"/>
            <a:ext cx="3863749" cy="4044463"/>
          </a:xfrm>
        </p:spPr>
        <p:txBody>
          <a:bodyPr vert="horz" lIns="91440" tIns="45720" rIns="91440" bIns="45720" rtlCol="0">
            <a:normAutofit/>
          </a:bodyPr>
          <a:lstStyle/>
          <a:p>
            <a:pPr indent="-228600">
              <a:buFont typeface="Arial" panose="020B0604020202020204" pitchFamily="34" charset="0"/>
              <a:buChar char="•"/>
            </a:pPr>
            <a:r>
              <a:rPr lang="en-US" kern="1200">
                <a:solidFill>
                  <a:schemeClr val="bg1"/>
                </a:solidFill>
                <a:latin typeface="+mn-lt"/>
                <a:ea typeface="+mn-ea"/>
                <a:cs typeface="+mn-cs"/>
              </a:rPr>
              <a:t>All Strategy</a:t>
            </a:r>
            <a:br>
              <a:rPr lang="en-US" kern="1200">
                <a:solidFill>
                  <a:schemeClr val="bg1"/>
                </a:solidFill>
                <a:latin typeface="+mn-lt"/>
                <a:ea typeface="+mn-ea"/>
                <a:cs typeface="+mn-cs"/>
              </a:rPr>
            </a:br>
            <a:r>
              <a:rPr lang="en-US" kern="1200">
                <a:solidFill>
                  <a:schemeClr val="bg1"/>
                </a:solidFill>
                <a:latin typeface="+mn-lt"/>
                <a:ea typeface="+mn-ea"/>
                <a:cs typeface="+mn-cs"/>
              </a:rPr>
              <a:t>Total proposals = 358</a:t>
            </a:r>
            <a:br>
              <a:rPr lang="en-US" kern="1200">
                <a:solidFill>
                  <a:schemeClr val="bg1"/>
                </a:solidFill>
                <a:latin typeface="+mn-lt"/>
                <a:ea typeface="+mn-ea"/>
                <a:cs typeface="+mn-cs"/>
              </a:rPr>
            </a:br>
            <a:r>
              <a:rPr lang="en-US" kern="1200">
                <a:solidFill>
                  <a:schemeClr val="bg1"/>
                </a:solidFill>
                <a:latin typeface="+mn-lt"/>
                <a:ea typeface="+mn-ea"/>
                <a:cs typeface="+mn-cs"/>
              </a:rPr>
              <a:t>Number of Ground Truth Boxes = 7</a:t>
            </a:r>
            <a:br>
              <a:rPr lang="en-US" kern="1200">
                <a:solidFill>
                  <a:schemeClr val="bg1"/>
                </a:solidFill>
                <a:latin typeface="+mn-lt"/>
                <a:ea typeface="+mn-ea"/>
                <a:cs typeface="+mn-cs"/>
              </a:rPr>
            </a:br>
            <a:r>
              <a:rPr lang="en-US" kern="1200">
                <a:solidFill>
                  <a:schemeClr val="bg1"/>
                </a:solidFill>
                <a:latin typeface="+mn-lt"/>
                <a:ea typeface="+mn-ea"/>
                <a:cs typeface="+mn-cs"/>
              </a:rPr>
              <a:t>Number of Qualified Boxes with IOU &gt; 0.5 = 2</a:t>
            </a:r>
            <a:br>
              <a:rPr lang="en-US" kern="1200">
                <a:solidFill>
                  <a:schemeClr val="bg1"/>
                </a:solidFill>
                <a:latin typeface="+mn-lt"/>
                <a:ea typeface="+mn-ea"/>
                <a:cs typeface="+mn-cs"/>
              </a:rPr>
            </a:br>
            <a:r>
              <a:rPr lang="en-US" kern="1200">
                <a:solidFill>
                  <a:schemeClr val="bg1"/>
                </a:solidFill>
                <a:latin typeface="+mn-lt"/>
                <a:ea typeface="+mn-ea"/>
                <a:cs typeface="+mn-cs"/>
              </a:rPr>
              <a:t>Qualified Boxes = [[71, 47, 341, 213], [459, 125, 500, 266]]</a:t>
            </a:r>
            <a:br>
              <a:rPr lang="en-US" kern="1200">
                <a:solidFill>
                  <a:schemeClr val="bg1"/>
                </a:solidFill>
                <a:latin typeface="+mn-lt"/>
                <a:ea typeface="+mn-ea"/>
                <a:cs typeface="+mn-cs"/>
              </a:rPr>
            </a:br>
            <a:r>
              <a:rPr lang="en-US" kern="1200">
                <a:solidFill>
                  <a:schemeClr val="bg1"/>
                </a:solidFill>
                <a:latin typeface="+mn-lt"/>
                <a:ea typeface="+mn-ea"/>
                <a:cs typeface="+mn-cs"/>
              </a:rPr>
              <a:t>Number of final boxes = 2</a:t>
            </a:r>
            <a:br>
              <a:rPr lang="en-US" kern="1200">
                <a:solidFill>
                  <a:schemeClr val="bg1"/>
                </a:solidFill>
                <a:latin typeface="+mn-lt"/>
                <a:ea typeface="+mn-ea"/>
                <a:cs typeface="+mn-cs"/>
              </a:rPr>
            </a:br>
            <a:r>
              <a:rPr lang="en-US" kern="1200">
                <a:solidFill>
                  <a:schemeClr val="bg1"/>
                </a:solidFill>
                <a:latin typeface="+mn-lt"/>
                <a:ea typeface="+mn-ea"/>
                <a:cs typeface="+mn-cs"/>
              </a:rPr>
              <a:t>Final boxes = [[71, 47, 341, 213], [459, 125, 500, 266]]</a:t>
            </a:r>
            <a:br>
              <a:rPr lang="en-US" kern="1200">
                <a:solidFill>
                  <a:schemeClr val="bg1"/>
                </a:solidFill>
                <a:latin typeface="+mn-lt"/>
                <a:ea typeface="+mn-ea"/>
                <a:cs typeface="+mn-cs"/>
              </a:rPr>
            </a:br>
            <a:r>
              <a:rPr lang="en-US" kern="1200">
                <a:solidFill>
                  <a:schemeClr val="bg1"/>
                </a:solidFill>
                <a:latin typeface="+mn-lt"/>
                <a:ea typeface="+mn-ea"/>
                <a:cs typeface="+mn-cs"/>
              </a:rPr>
              <a:t>Recall = 0.2857142857142857</a:t>
            </a:r>
          </a:p>
        </p:txBody>
      </p:sp>
      <p:sp>
        <p:nvSpPr>
          <p:cNvPr id="23" name="Freeform: Shape 22">
            <a:extLst>
              <a:ext uri="{FF2B5EF4-FFF2-40B4-BE49-F238E27FC236}">
                <a16:creationId xmlns:a16="http://schemas.microsoft.com/office/drawing/2014/main" id="{59463AC4-F96D-4507-9EE0-A831B7910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6" name="Picture 6" descr="A picture containing outdoor, city&#10;&#10;Description automatically generated">
            <a:extLst>
              <a:ext uri="{FF2B5EF4-FFF2-40B4-BE49-F238E27FC236}">
                <a16:creationId xmlns:a16="http://schemas.microsoft.com/office/drawing/2014/main" id="{A1D72070-BFE7-4D37-8C07-B008CBF2FCF7}"/>
              </a:ext>
            </a:extLst>
          </p:cNvPr>
          <p:cNvPicPr>
            <a:picLocks noGrp="1" noChangeAspect="1"/>
          </p:cNvPicPr>
          <p:nvPr>
            <p:ph type="pic" idx="2"/>
          </p:nvPr>
        </p:nvPicPr>
        <p:blipFill rotWithShape="1">
          <a:blip r:embed="rId2"/>
          <a:srcRect l="19854" r="5149" b="3"/>
          <a:stretch/>
        </p:blipFill>
        <p:spPr>
          <a:xfrm>
            <a:off x="6423487" y="929609"/>
            <a:ext cx="2518114" cy="2518114"/>
          </a:xfrm>
          <a:custGeom>
            <a:avLst/>
            <a:gdLst/>
            <a:ahLst/>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pic>
      <p:pic>
        <p:nvPicPr>
          <p:cNvPr id="9" name="Picture 9">
            <a:extLst>
              <a:ext uri="{FF2B5EF4-FFF2-40B4-BE49-F238E27FC236}">
                <a16:creationId xmlns:a16="http://schemas.microsoft.com/office/drawing/2014/main" id="{58F45699-DD13-47F0-A8C9-92CED327CAAB}"/>
              </a:ext>
            </a:extLst>
          </p:cNvPr>
          <p:cNvPicPr>
            <a:picLocks noChangeAspect="1"/>
          </p:cNvPicPr>
          <p:nvPr/>
        </p:nvPicPr>
        <p:blipFill rotWithShape="1">
          <a:blip r:embed="rId3"/>
          <a:srcRect l="11196" r="13801" b="-5"/>
          <a:stretch/>
        </p:blipFill>
        <p:spPr>
          <a:xfrm>
            <a:off x="9090426" y="86636"/>
            <a:ext cx="2952748" cy="2952748"/>
          </a:xfrm>
          <a:custGeom>
            <a:avLst/>
            <a:gdLst/>
            <a:ahLst/>
            <a:cxnLst/>
            <a:rect l="l" t="t" r="r" b="b"/>
            <a:pathLst>
              <a:path w="2361890" h="236189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p:spPr>
      </p:pic>
      <p:sp>
        <p:nvSpPr>
          <p:cNvPr id="25" name="Freeform: Shape 24">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FC3ABE8C-1C72-4141-BADF-DD6811764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9346" y="5987064"/>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0" name="Picture 10">
            <a:extLst>
              <a:ext uri="{FF2B5EF4-FFF2-40B4-BE49-F238E27FC236}">
                <a16:creationId xmlns:a16="http://schemas.microsoft.com/office/drawing/2014/main" id="{4DE13F8F-8139-4BD6-9156-F0AEBF3E441C}"/>
              </a:ext>
            </a:extLst>
          </p:cNvPr>
          <p:cNvPicPr>
            <a:picLocks noChangeAspect="1"/>
          </p:cNvPicPr>
          <p:nvPr/>
        </p:nvPicPr>
        <p:blipFill rotWithShape="1">
          <a:blip r:embed="rId3"/>
          <a:srcRect l="11195" r="13808" b="3"/>
          <a:stretch/>
        </p:blipFill>
        <p:spPr>
          <a:xfrm>
            <a:off x="7682545" y="3175909"/>
            <a:ext cx="3454390" cy="3454390"/>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spTree>
    <p:extLst>
      <p:ext uri="{BB962C8B-B14F-4D97-AF65-F5344CB8AC3E}">
        <p14:creationId xmlns:p14="http://schemas.microsoft.com/office/powerpoint/2010/main" val="3788403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text, outdoor&#10;&#10;Description automatically generated">
            <a:extLst>
              <a:ext uri="{FF2B5EF4-FFF2-40B4-BE49-F238E27FC236}">
                <a16:creationId xmlns:a16="http://schemas.microsoft.com/office/drawing/2014/main" id="{8AF760C4-D866-47FB-82CA-B6268F2C2AE8}"/>
              </a:ext>
            </a:extLst>
          </p:cNvPr>
          <p:cNvPicPr>
            <a:picLocks noChangeAspect="1"/>
          </p:cNvPicPr>
          <p:nvPr/>
        </p:nvPicPr>
        <p:blipFill rotWithShape="1">
          <a:blip r:embed="rId2"/>
          <a:srcRect t="17641" r="-1" b="-1"/>
          <a:stretch/>
        </p:blipFill>
        <p:spPr>
          <a:xfrm>
            <a:off x="621669" y="623268"/>
            <a:ext cx="5477256" cy="3383280"/>
          </a:xfrm>
          <a:prstGeom prst="rect">
            <a:avLst/>
          </a:prstGeom>
        </p:spPr>
      </p:pic>
      <p:pic>
        <p:nvPicPr>
          <p:cNvPr id="6" name="Picture 6" descr="A picture containing text, green&#10;&#10;Description automatically generated">
            <a:extLst>
              <a:ext uri="{FF2B5EF4-FFF2-40B4-BE49-F238E27FC236}">
                <a16:creationId xmlns:a16="http://schemas.microsoft.com/office/drawing/2014/main" id="{444CABC6-24DC-4FDB-88EA-A36612A79FCF}"/>
              </a:ext>
            </a:extLst>
          </p:cNvPr>
          <p:cNvPicPr>
            <a:picLocks noGrp="1" noChangeAspect="1"/>
          </p:cNvPicPr>
          <p:nvPr>
            <p:ph type="pic" idx="2"/>
          </p:nvPr>
        </p:nvPicPr>
        <p:blipFill rotWithShape="1">
          <a:blip r:embed="rId3"/>
          <a:srcRect l="3104" r="2727"/>
          <a:stretch/>
        </p:blipFill>
        <p:spPr>
          <a:xfrm>
            <a:off x="621669" y="4088856"/>
            <a:ext cx="2689848" cy="2142307"/>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DC747-B06D-4949-B864-7E6C94A31C0C}"/>
              </a:ext>
            </a:extLst>
          </p:cNvPr>
          <p:cNvSpPr>
            <a:spLocks noGrp="1"/>
          </p:cNvSpPr>
          <p:nvPr>
            <p:ph type="title"/>
          </p:nvPr>
        </p:nvSpPr>
        <p:spPr>
          <a:xfrm>
            <a:off x="6889833" y="1188637"/>
            <a:ext cx="4218138" cy="1597228"/>
          </a:xfrm>
        </p:spPr>
        <p:txBody>
          <a:bodyPr vert="horz" lIns="91440" tIns="45720" rIns="91440" bIns="45720" rtlCol="0" anchor="ctr">
            <a:normAutofit/>
          </a:bodyPr>
          <a:lstStyle/>
          <a:p>
            <a:pPr>
              <a:spcBef>
                <a:spcPct val="0"/>
              </a:spcBef>
            </a:pPr>
            <a:r>
              <a:rPr lang="en-US" sz="5000" kern="1200" dirty="0">
                <a:solidFill>
                  <a:schemeClr val="tx1"/>
                </a:solidFill>
                <a:latin typeface="+mj-lt"/>
                <a:ea typeface="+mj-ea"/>
                <a:cs typeface="+mj-cs"/>
              </a:rPr>
              <a:t>EDGEBOXES</a:t>
            </a:r>
          </a:p>
        </p:txBody>
      </p:sp>
      <p:pic>
        <p:nvPicPr>
          <p:cNvPr id="7" name="Picture 7" descr="A picture containing diagram&#10;&#10;Description automatically generated">
            <a:extLst>
              <a:ext uri="{FF2B5EF4-FFF2-40B4-BE49-F238E27FC236}">
                <a16:creationId xmlns:a16="http://schemas.microsoft.com/office/drawing/2014/main" id="{A033A6A6-D47C-441E-9AE8-69239C4F3B10}"/>
              </a:ext>
            </a:extLst>
          </p:cNvPr>
          <p:cNvPicPr>
            <a:picLocks noChangeAspect="1"/>
          </p:cNvPicPr>
          <p:nvPr/>
        </p:nvPicPr>
        <p:blipFill rotWithShape="1">
          <a:blip r:embed="rId4"/>
          <a:srcRect l="2944" r="2940"/>
          <a:stretch/>
        </p:blipFill>
        <p:spPr>
          <a:xfrm>
            <a:off x="3410589" y="4088856"/>
            <a:ext cx="2688336" cy="2142301"/>
          </a:xfrm>
          <a:prstGeom prst="rect">
            <a:avLst/>
          </a:prstGeom>
        </p:spPr>
      </p:pic>
      <p:sp>
        <p:nvSpPr>
          <p:cNvPr id="4" name="Text Placeholder 3">
            <a:extLst>
              <a:ext uri="{FF2B5EF4-FFF2-40B4-BE49-F238E27FC236}">
                <a16:creationId xmlns:a16="http://schemas.microsoft.com/office/drawing/2014/main" id="{28D06037-D734-4398-8BC7-36484C63552D}"/>
              </a:ext>
            </a:extLst>
          </p:cNvPr>
          <p:cNvSpPr>
            <a:spLocks noGrp="1"/>
          </p:cNvSpPr>
          <p:nvPr>
            <p:ph type="body" idx="1"/>
          </p:nvPr>
        </p:nvSpPr>
        <p:spPr>
          <a:xfrm>
            <a:off x="6889831" y="2998277"/>
            <a:ext cx="3963699" cy="1964661"/>
          </a:xfrm>
        </p:spPr>
        <p:txBody>
          <a:bodyPr vert="horz" lIns="91440" tIns="45720" rIns="91440" bIns="45720" rtlCol="0" anchor="t">
            <a:normAutofit/>
          </a:bodyPr>
          <a:lstStyle/>
          <a:p>
            <a:pPr indent="-228600">
              <a:buFont typeface="Arial" panose="020B0604020202020204" pitchFamily="34" charset="0"/>
              <a:buChar char="•"/>
            </a:pPr>
            <a:r>
              <a:rPr lang="en-US" sz="800" kern="1200">
                <a:solidFill>
                  <a:schemeClr val="tx1"/>
                </a:solidFill>
                <a:latin typeface="+mn-lt"/>
                <a:ea typeface="+mn-ea"/>
                <a:cs typeface="+mn-cs"/>
              </a:rPr>
              <a:t>Number of Ground Truth Boxes = 4</a:t>
            </a:r>
            <a:br>
              <a:rPr lang="en-US" sz="800" kern="1200">
                <a:solidFill>
                  <a:schemeClr val="tx1"/>
                </a:solidFill>
                <a:latin typeface="+mn-lt"/>
                <a:ea typeface="+mn-ea"/>
                <a:cs typeface="+mn-cs"/>
              </a:rPr>
            </a:br>
            <a:r>
              <a:rPr lang="en-US" sz="800" kern="1200">
                <a:solidFill>
                  <a:schemeClr val="tx1"/>
                </a:solidFill>
                <a:latin typeface="+mn-lt"/>
                <a:ea typeface="+mn-ea"/>
                <a:cs typeface="+mn-cs"/>
              </a:rPr>
              <a:t>Number of Qualified Boxes with IOU &gt; 0.5 = 17</a:t>
            </a:r>
            <a:br>
              <a:rPr lang="en-US" sz="800" kern="1200">
                <a:solidFill>
                  <a:schemeClr val="tx1"/>
                </a:solidFill>
                <a:latin typeface="+mn-lt"/>
                <a:ea typeface="+mn-ea"/>
                <a:cs typeface="+mn-cs"/>
              </a:rPr>
            </a:br>
            <a:r>
              <a:rPr lang="en-US" sz="800" kern="1200">
                <a:solidFill>
                  <a:schemeClr val="tx1"/>
                </a:solidFill>
                <a:latin typeface="+mn-lt"/>
                <a:ea typeface="+mn-ea"/>
                <a:cs typeface="+mn-cs"/>
              </a:rPr>
              <a:t>Qualified Boxes = [[310, 156, 497, 372], [260, 87, 421, 372], [310, 158, 395, 331], [124, 215,</a:t>
            </a:r>
            <a:br>
              <a:rPr lang="en-US" sz="800" kern="1200">
                <a:solidFill>
                  <a:schemeClr val="tx1"/>
                </a:solidFill>
                <a:latin typeface="+mn-lt"/>
                <a:ea typeface="+mn-ea"/>
                <a:cs typeface="+mn-cs"/>
              </a:rPr>
            </a:br>
            <a:r>
              <a:rPr lang="en-US" sz="800" kern="1200">
                <a:solidFill>
                  <a:schemeClr val="tx1"/>
                </a:solidFill>
                <a:latin typeface="+mn-lt"/>
                <a:ea typeface="+mn-ea"/>
                <a:cs typeface="+mn-cs"/>
              </a:rPr>
              <a:t>226, 335], [103, 216, 228, 370], [103, 129, 231, 336], [123, 128, 274, 341], [78, 178, 245, 372],</a:t>
            </a:r>
            <a:br>
              <a:rPr lang="en-US" sz="800" kern="1200">
                <a:solidFill>
                  <a:schemeClr val="tx1"/>
                </a:solidFill>
                <a:latin typeface="+mn-lt"/>
                <a:ea typeface="+mn-ea"/>
                <a:cs typeface="+mn-cs"/>
              </a:rPr>
            </a:br>
            <a:r>
              <a:rPr lang="en-US" sz="800" kern="1200">
                <a:solidFill>
                  <a:schemeClr val="tx1"/>
                </a:solidFill>
                <a:latin typeface="+mn-lt"/>
                <a:ea typeface="+mn-ea"/>
                <a:cs typeface="+mn-cs"/>
              </a:rPr>
              <a:t>[116, 180, 247, 331], [5, 223, 137, 367], [2, 112, 151, 368], [1, 176, 106, 366], [1, 158, 163,</a:t>
            </a:r>
            <a:br>
              <a:rPr lang="en-US" sz="800" kern="1200">
                <a:solidFill>
                  <a:schemeClr val="tx1"/>
                </a:solidFill>
                <a:latin typeface="+mn-lt"/>
                <a:ea typeface="+mn-ea"/>
                <a:cs typeface="+mn-cs"/>
              </a:rPr>
            </a:br>
            <a:r>
              <a:rPr lang="en-US" sz="800" kern="1200">
                <a:solidFill>
                  <a:schemeClr val="tx1"/>
                </a:solidFill>
                <a:latin typeface="+mn-lt"/>
                <a:ea typeface="+mn-ea"/>
                <a:cs typeface="+mn-cs"/>
              </a:rPr>
              <a:t>331], [103, 125, 497, 373], [1, 114, 388, 373], [115, 77, 497, 320], [1, 78, 397, 263]]</a:t>
            </a:r>
            <a:br>
              <a:rPr lang="en-US" sz="800" kern="1200">
                <a:solidFill>
                  <a:schemeClr val="tx1"/>
                </a:solidFill>
                <a:latin typeface="+mn-lt"/>
                <a:ea typeface="+mn-ea"/>
                <a:cs typeface="+mn-cs"/>
              </a:rPr>
            </a:br>
            <a:r>
              <a:rPr lang="en-US" sz="800" kern="1200">
                <a:solidFill>
                  <a:schemeClr val="tx1"/>
                </a:solidFill>
                <a:latin typeface="+mn-lt"/>
                <a:ea typeface="+mn-ea"/>
                <a:cs typeface="+mn-cs"/>
              </a:rPr>
              <a:t>Number of final boxes = 4</a:t>
            </a:r>
            <a:br>
              <a:rPr lang="en-US" sz="800" kern="1200">
                <a:solidFill>
                  <a:schemeClr val="tx1"/>
                </a:solidFill>
                <a:latin typeface="+mn-lt"/>
                <a:ea typeface="+mn-ea"/>
                <a:cs typeface="+mn-cs"/>
              </a:rPr>
            </a:br>
            <a:r>
              <a:rPr lang="en-US" sz="800" kern="1200">
                <a:solidFill>
                  <a:schemeClr val="tx1"/>
                </a:solidFill>
                <a:latin typeface="+mn-lt"/>
                <a:ea typeface="+mn-ea"/>
                <a:cs typeface="+mn-cs"/>
              </a:rPr>
              <a:t>Final boxes = [[260, 87, 421, 372], [103, 216, 228, 370], [1, 176, 106, 366], [115, 77, 497, 320]]</a:t>
            </a:r>
            <a:br>
              <a:rPr lang="en-US" sz="800" kern="1200">
                <a:solidFill>
                  <a:schemeClr val="tx1"/>
                </a:solidFill>
                <a:latin typeface="+mn-lt"/>
                <a:ea typeface="+mn-ea"/>
                <a:cs typeface="+mn-cs"/>
              </a:rPr>
            </a:br>
            <a:r>
              <a:rPr lang="en-US" sz="800" kern="1200">
                <a:solidFill>
                  <a:schemeClr val="tx1"/>
                </a:solidFill>
                <a:latin typeface="+mn-lt"/>
                <a:ea typeface="+mn-ea"/>
                <a:cs typeface="+mn-cs"/>
              </a:rPr>
              <a:t>Recall = 1.0</a:t>
            </a:r>
          </a:p>
        </p:txBody>
      </p:sp>
    </p:spTree>
    <p:extLst>
      <p:ext uri="{BB962C8B-B14F-4D97-AF65-F5344CB8AC3E}">
        <p14:creationId xmlns:p14="http://schemas.microsoft.com/office/powerpoint/2010/main" val="165834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3B08880-F4DE-42E0-AE26-F56F56349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51ABE3-9CA4-4530-BDE6-EE84D4A58F32}"/>
              </a:ext>
            </a:extLst>
          </p:cNvPr>
          <p:cNvSpPr>
            <a:spLocks noGrp="1"/>
          </p:cNvSpPr>
          <p:nvPr>
            <p:ph type="title"/>
          </p:nvPr>
        </p:nvSpPr>
        <p:spPr>
          <a:xfrm>
            <a:off x="838201" y="1641752"/>
            <a:ext cx="4394200" cy="1323439"/>
          </a:xfrm>
        </p:spPr>
        <p:txBody>
          <a:bodyPr vert="horz" lIns="91440" tIns="45720" rIns="91440" bIns="45720" rtlCol="0" anchor="t">
            <a:normAutofit/>
          </a:bodyPr>
          <a:lstStyle/>
          <a:p>
            <a:pPr>
              <a:spcBef>
                <a:spcPct val="0"/>
              </a:spcBef>
            </a:pPr>
            <a:r>
              <a:rPr lang="en-US" sz="4000" kern="1200">
                <a:solidFill>
                  <a:schemeClr val="bg1"/>
                </a:solidFill>
                <a:latin typeface="+mj-lt"/>
                <a:ea typeface="+mj-ea"/>
                <a:cs typeface="+mj-cs"/>
              </a:rPr>
              <a:t>EDGEBOXES</a:t>
            </a:r>
          </a:p>
        </p:txBody>
      </p:sp>
      <p:sp>
        <p:nvSpPr>
          <p:cNvPr id="4" name="Text Placeholder 3">
            <a:extLst>
              <a:ext uri="{FF2B5EF4-FFF2-40B4-BE49-F238E27FC236}">
                <a16:creationId xmlns:a16="http://schemas.microsoft.com/office/drawing/2014/main" id="{F8799F05-F7EC-4F9B-9F22-B14312407B24}"/>
              </a:ext>
            </a:extLst>
          </p:cNvPr>
          <p:cNvSpPr>
            <a:spLocks noGrp="1"/>
          </p:cNvSpPr>
          <p:nvPr>
            <p:ph type="body" idx="1"/>
          </p:nvPr>
        </p:nvSpPr>
        <p:spPr>
          <a:xfrm>
            <a:off x="838201" y="3146400"/>
            <a:ext cx="4394200" cy="2454300"/>
          </a:xfrm>
        </p:spPr>
        <p:txBody>
          <a:bodyPr vert="horz" lIns="91440" tIns="45720" rIns="91440" bIns="45720" rtlCol="0">
            <a:normAutofit/>
          </a:bodyPr>
          <a:lstStyle/>
          <a:p>
            <a:pPr indent="-228600">
              <a:buFont typeface="Arial" panose="020B0604020202020204" pitchFamily="34" charset="0"/>
              <a:buChar char="•"/>
            </a:pPr>
            <a:r>
              <a:rPr lang="en-US" sz="1300" kern="1200">
                <a:solidFill>
                  <a:schemeClr val="bg1">
                    <a:alpha val="80000"/>
                  </a:schemeClr>
                </a:solidFill>
                <a:latin typeface="+mn-lt"/>
                <a:ea typeface="+mn-ea"/>
                <a:cs typeface="+mn-cs"/>
              </a:rPr>
              <a:t>Number of Ground Truth Boxes = 2</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Number of Qualified Boxes with IOU &gt; 0.5 = 7</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Qualified Boxes = [[52, 41, 155, 330], [68, 76, 155, 288], [64, 161, 155, 333], [64, 54, 159,</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237], [54, 28, 403, 330], [219, 56, 435, 323], [242, 110, 403, 318]]</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Number of final boxes = 2</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Final boxes = [[52, 41, 155, 330], [219, 56, 435, 323]]</a:t>
            </a:r>
            <a:br>
              <a:rPr lang="en-US" sz="1300" kern="1200">
                <a:solidFill>
                  <a:schemeClr val="bg1">
                    <a:alpha val="80000"/>
                  </a:schemeClr>
                </a:solidFill>
                <a:latin typeface="+mn-lt"/>
                <a:ea typeface="+mn-ea"/>
                <a:cs typeface="+mn-cs"/>
              </a:rPr>
            </a:br>
            <a:r>
              <a:rPr lang="en-US" sz="1300" kern="1200">
                <a:solidFill>
                  <a:schemeClr val="bg1">
                    <a:alpha val="80000"/>
                  </a:schemeClr>
                </a:solidFill>
                <a:latin typeface="+mn-lt"/>
                <a:ea typeface="+mn-ea"/>
                <a:cs typeface="+mn-cs"/>
              </a:rPr>
              <a:t>Recall = 1.0</a:t>
            </a:r>
          </a:p>
        </p:txBody>
      </p:sp>
      <p:pic>
        <p:nvPicPr>
          <p:cNvPr id="8" name="Picture 8" descr="A picture containing grass, dog, outdoor, tree&#10;&#10;Description automatically generated">
            <a:extLst>
              <a:ext uri="{FF2B5EF4-FFF2-40B4-BE49-F238E27FC236}">
                <a16:creationId xmlns:a16="http://schemas.microsoft.com/office/drawing/2014/main" id="{E1E0D5DD-D843-46D5-B4EF-EDAB7D952C75}"/>
              </a:ext>
            </a:extLst>
          </p:cNvPr>
          <p:cNvPicPr>
            <a:picLocks noChangeAspect="1"/>
          </p:cNvPicPr>
          <p:nvPr/>
        </p:nvPicPr>
        <p:blipFill rotWithShape="1">
          <a:blip r:embed="rId2"/>
          <a:srcRect t="6580" r="1" b="14542"/>
          <a:stretch/>
        </p:blipFill>
        <p:spPr>
          <a:xfrm>
            <a:off x="5836446" y="1"/>
            <a:ext cx="6355554" cy="3333749"/>
          </a:xfrm>
          <a:custGeom>
            <a:avLst/>
            <a:gdLst/>
            <a:ahLst/>
            <a:cxnLst/>
            <a:rect l="l" t="t" r="r" b="b"/>
            <a:pathLst>
              <a:path w="6355554" h="3333749">
                <a:moveTo>
                  <a:pt x="3079" y="0"/>
                </a:moveTo>
                <a:lnTo>
                  <a:pt x="6355554" y="0"/>
                </a:lnTo>
                <a:lnTo>
                  <a:pt x="6355554" y="3333749"/>
                </a:lnTo>
                <a:lnTo>
                  <a:pt x="174108" y="3333749"/>
                </a:lnTo>
                <a:lnTo>
                  <a:pt x="133459" y="3178655"/>
                </a:lnTo>
                <a:cubicBezTo>
                  <a:pt x="59462" y="2881722"/>
                  <a:pt x="221" y="2577554"/>
                  <a:pt x="0" y="2257425"/>
                </a:cubicBezTo>
                <a:close/>
              </a:path>
            </a:pathLst>
          </a:custGeom>
        </p:spPr>
      </p:pic>
      <p:pic>
        <p:nvPicPr>
          <p:cNvPr id="7" name="Picture 7" descr="A picture containing grass, outdoor, dog, tree&#10;&#10;Description automatically generated">
            <a:extLst>
              <a:ext uri="{FF2B5EF4-FFF2-40B4-BE49-F238E27FC236}">
                <a16:creationId xmlns:a16="http://schemas.microsoft.com/office/drawing/2014/main" id="{A2D578BD-8D75-4DC2-AA83-8226E263C8DC}"/>
              </a:ext>
            </a:extLst>
          </p:cNvPr>
          <p:cNvPicPr>
            <a:picLocks noChangeAspect="1"/>
          </p:cNvPicPr>
          <p:nvPr/>
        </p:nvPicPr>
        <p:blipFill rotWithShape="1">
          <a:blip r:embed="rId3"/>
          <a:srcRect l="20132" r="16697" b="1"/>
          <a:stretch/>
        </p:blipFill>
        <p:spPr>
          <a:xfrm>
            <a:off x="5881861" y="3524256"/>
            <a:ext cx="3166888" cy="3333744"/>
          </a:xfrm>
          <a:custGeom>
            <a:avLst/>
            <a:gdLst/>
            <a:ahLst/>
            <a:cxnLst/>
            <a:rect l="l" t="t" r="r" b="b"/>
            <a:pathLst>
              <a:path w="3166888" h="3333744">
                <a:moveTo>
                  <a:pt x="178755" y="0"/>
                </a:moveTo>
                <a:lnTo>
                  <a:pt x="3166888" y="0"/>
                </a:lnTo>
                <a:lnTo>
                  <a:pt x="3166888" y="3333744"/>
                </a:lnTo>
                <a:lnTo>
                  <a:pt x="0" y="3333744"/>
                </a:lnTo>
                <a:lnTo>
                  <a:pt x="30190" y="3223677"/>
                </a:lnTo>
                <a:cubicBezTo>
                  <a:pt x="200298" y="2589331"/>
                  <a:pt x="376593" y="1812324"/>
                  <a:pt x="376066" y="1119182"/>
                </a:cubicBezTo>
                <a:cubicBezTo>
                  <a:pt x="375841" y="822121"/>
                  <a:pt x="316596" y="532372"/>
                  <a:pt x="242598" y="241205"/>
                </a:cubicBezTo>
                <a:close/>
              </a:path>
            </a:pathLst>
          </a:custGeom>
        </p:spPr>
      </p:pic>
      <p:sp>
        <p:nvSpPr>
          <p:cNvPr id="15" name="Freeform: Shape 14">
            <a:extLst>
              <a:ext uri="{FF2B5EF4-FFF2-40B4-BE49-F238E27FC236}">
                <a16:creationId xmlns:a16="http://schemas.microsoft.com/office/drawing/2014/main" id="{8A2A689E-17C0-4832-920D-11B3E03EE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640985"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oup 16">
            <a:extLst>
              <a:ext uri="{FF2B5EF4-FFF2-40B4-BE49-F238E27FC236}">
                <a16:creationId xmlns:a16="http://schemas.microsoft.com/office/drawing/2014/main" id="{364A290D-B7BC-40B4-AB97-0C801BCCE2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8" y="544"/>
            <a:ext cx="874716" cy="6857455"/>
            <a:chOff x="5632358" y="544"/>
            <a:chExt cx="874716" cy="6857455"/>
          </a:xfrm>
        </p:grpSpPr>
        <p:sp>
          <p:nvSpPr>
            <p:cNvPr id="18" name="Freeform: Shape 17">
              <a:extLst>
                <a:ext uri="{FF2B5EF4-FFF2-40B4-BE49-F238E27FC236}">
                  <a16:creationId xmlns:a16="http://schemas.microsoft.com/office/drawing/2014/main" id="{3C60D1EB-842B-4027-9728-E57314926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4E103E5-C039-4EA4-843B-AD566B5C9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Picture 6">
            <a:extLst>
              <a:ext uri="{FF2B5EF4-FFF2-40B4-BE49-F238E27FC236}">
                <a16:creationId xmlns:a16="http://schemas.microsoft.com/office/drawing/2014/main" id="{22D61EC7-C079-483C-8782-EB5B77F44106}"/>
              </a:ext>
            </a:extLst>
          </p:cNvPr>
          <p:cNvPicPr>
            <a:picLocks noGrp="1" noChangeAspect="1"/>
          </p:cNvPicPr>
          <p:nvPr>
            <p:ph type="pic" idx="2"/>
          </p:nvPr>
        </p:nvPicPr>
        <p:blipFill rotWithShape="1">
          <a:blip r:embed="rId5"/>
          <a:srcRect l="20326" r="20774" b="1"/>
          <a:stretch/>
        </p:blipFill>
        <p:spPr>
          <a:xfrm>
            <a:off x="9239250" y="3524256"/>
            <a:ext cx="2952750" cy="3333749"/>
          </a:xfrm>
          <a:custGeom>
            <a:avLst/>
            <a:gdLst/>
            <a:ahLst/>
            <a:cxnLst/>
            <a:rect l="l" t="t" r="r" b="b"/>
            <a:pathLst>
              <a:path w="2952750" h="3333749">
                <a:moveTo>
                  <a:pt x="0" y="0"/>
                </a:moveTo>
                <a:lnTo>
                  <a:pt x="2952750" y="0"/>
                </a:lnTo>
                <a:lnTo>
                  <a:pt x="2952750" y="3333749"/>
                </a:lnTo>
                <a:lnTo>
                  <a:pt x="0" y="3333749"/>
                </a:lnTo>
                <a:close/>
              </a:path>
            </a:pathLst>
          </a:custGeom>
        </p:spPr>
      </p:pic>
    </p:spTree>
    <p:extLst>
      <p:ext uri="{BB962C8B-B14F-4D97-AF65-F5344CB8AC3E}">
        <p14:creationId xmlns:p14="http://schemas.microsoft.com/office/powerpoint/2010/main" val="3857027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D727E-398C-4FC7-9424-FAAA7973280B}"/>
              </a:ext>
            </a:extLst>
          </p:cNvPr>
          <p:cNvSpPr>
            <a:spLocks noGrp="1"/>
          </p:cNvSpPr>
          <p:nvPr>
            <p:ph type="title"/>
          </p:nvPr>
        </p:nvSpPr>
        <p:spPr>
          <a:xfrm>
            <a:off x="1000452" y="1610024"/>
            <a:ext cx="3058621" cy="1457002"/>
          </a:xfrm>
        </p:spPr>
        <p:txBody>
          <a:bodyPr vert="horz" lIns="91440" tIns="45720" rIns="91440" bIns="45720" rtlCol="0" anchor="b">
            <a:normAutofit/>
          </a:bodyPr>
          <a:lstStyle/>
          <a:p>
            <a:pPr>
              <a:spcBef>
                <a:spcPct val="0"/>
              </a:spcBef>
            </a:pPr>
            <a:r>
              <a:rPr lang="en-US" sz="3400" kern="1200">
                <a:solidFill>
                  <a:schemeClr val="tx1"/>
                </a:solidFill>
                <a:latin typeface="+mj-lt"/>
                <a:ea typeface="+mj-ea"/>
                <a:cs typeface="+mj-cs"/>
              </a:rPr>
              <a:t>EDGEBOXES</a:t>
            </a:r>
          </a:p>
        </p:txBody>
      </p:sp>
      <p:grpSp>
        <p:nvGrpSpPr>
          <p:cNvPr id="15" name="Group 14">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6"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a:extLst>
              <a:ext uri="{FF2B5EF4-FFF2-40B4-BE49-F238E27FC236}">
                <a16:creationId xmlns:a16="http://schemas.microsoft.com/office/drawing/2014/main" id="{E79BF0C4-7E92-44E7-A367-BC4F968316AA}"/>
              </a:ext>
            </a:extLst>
          </p:cNvPr>
          <p:cNvSpPr>
            <a:spLocks noGrp="1"/>
          </p:cNvSpPr>
          <p:nvPr>
            <p:ph type="body" idx="1"/>
          </p:nvPr>
        </p:nvSpPr>
        <p:spPr>
          <a:xfrm>
            <a:off x="1000450" y="3067026"/>
            <a:ext cx="3058623" cy="3272324"/>
          </a:xfrm>
        </p:spPr>
        <p:txBody>
          <a:bodyPr vert="horz" lIns="91440" tIns="45720" rIns="91440" bIns="45720" rtlCol="0" anchor="t">
            <a:normAutofit/>
          </a:bodyPr>
          <a:lstStyle/>
          <a:p>
            <a:pPr indent="-228600">
              <a:buFont typeface="Arial" panose="020B0604020202020204" pitchFamily="34" charset="0"/>
              <a:buChar char="•"/>
            </a:pPr>
            <a:r>
              <a:rPr lang="en-US" sz="1100" kern="1200">
                <a:solidFill>
                  <a:schemeClr val="tx1"/>
                </a:solidFill>
                <a:latin typeface="+mn-lt"/>
                <a:ea typeface="+mn-ea"/>
                <a:cs typeface="+mn-cs"/>
              </a:rPr>
              <a:t>Number of Ground Truth Boxes = 4</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Qualified Boxes with IOU &gt; 0.5 = 15</a:t>
            </a:r>
            <a:br>
              <a:rPr lang="en-US" sz="1100" kern="1200">
                <a:solidFill>
                  <a:schemeClr val="tx1"/>
                </a:solidFill>
                <a:latin typeface="+mn-lt"/>
                <a:ea typeface="+mn-ea"/>
                <a:cs typeface="+mn-cs"/>
              </a:rPr>
            </a:br>
            <a:r>
              <a:rPr lang="en-US" sz="1100" kern="1200">
                <a:solidFill>
                  <a:schemeClr val="tx1"/>
                </a:solidFill>
                <a:latin typeface="+mn-lt"/>
                <a:ea typeface="+mn-ea"/>
                <a:cs typeface="+mn-cs"/>
              </a:rPr>
              <a:t>Qualified Boxes = [[102, 51, 246, 138], [100, 45, 245, 96], [106, 78, 285, 187], [128, 74, 246,</a:t>
            </a:r>
            <a:br>
              <a:rPr lang="en-US" sz="1100" kern="1200">
                <a:solidFill>
                  <a:schemeClr val="tx1"/>
                </a:solidFill>
                <a:latin typeface="+mn-lt"/>
                <a:ea typeface="+mn-ea"/>
                <a:cs typeface="+mn-cs"/>
              </a:rPr>
            </a:br>
            <a:r>
              <a:rPr lang="en-US" sz="1100" kern="1200">
                <a:solidFill>
                  <a:schemeClr val="tx1"/>
                </a:solidFill>
                <a:latin typeface="+mn-lt"/>
                <a:ea typeface="+mn-ea"/>
                <a:cs typeface="+mn-cs"/>
              </a:rPr>
              <a:t>174], [106, 93, 220, 196], [178, 81, 285, 174], [127, 119, 289, 174], [105, 79, 312, 244], [127,</a:t>
            </a:r>
            <a:br>
              <a:rPr lang="en-US" sz="1100" kern="1200">
                <a:solidFill>
                  <a:schemeClr val="tx1"/>
                </a:solidFill>
                <a:latin typeface="+mn-lt"/>
                <a:ea typeface="+mn-ea"/>
                <a:cs typeface="+mn-cs"/>
              </a:rPr>
            </a:br>
            <a:r>
              <a:rPr lang="en-US" sz="1100" kern="1200">
                <a:solidFill>
                  <a:schemeClr val="tx1"/>
                </a:solidFill>
                <a:latin typeface="+mn-lt"/>
                <a:ea typeface="+mn-ea"/>
                <a:cs typeface="+mn-cs"/>
              </a:rPr>
              <a:t>117, 313, 204], [128, 127, 319, 286], [175, 148, 388, 245], [106, 126, 288, 215], [190, 135, 405,</a:t>
            </a:r>
            <a:br>
              <a:rPr lang="en-US" sz="1100" kern="1200">
                <a:solidFill>
                  <a:schemeClr val="tx1"/>
                </a:solidFill>
                <a:latin typeface="+mn-lt"/>
                <a:ea typeface="+mn-ea"/>
                <a:cs typeface="+mn-cs"/>
              </a:rPr>
            </a:br>
            <a:r>
              <a:rPr lang="en-US" sz="1100" kern="1200">
                <a:solidFill>
                  <a:schemeClr val="tx1"/>
                </a:solidFill>
                <a:latin typeface="+mn-lt"/>
                <a:ea typeface="+mn-ea"/>
                <a:cs typeface="+mn-cs"/>
              </a:rPr>
              <a:t>313], [193, 232, 406, 311], [214, 208, 455, 311]]</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final boxes = 4</a:t>
            </a:r>
            <a:br>
              <a:rPr lang="en-US" sz="1100" kern="1200">
                <a:solidFill>
                  <a:schemeClr val="tx1"/>
                </a:solidFill>
                <a:latin typeface="+mn-lt"/>
                <a:ea typeface="+mn-ea"/>
                <a:cs typeface="+mn-cs"/>
              </a:rPr>
            </a:br>
            <a:r>
              <a:rPr lang="en-US" sz="1100" kern="1200">
                <a:solidFill>
                  <a:schemeClr val="tx1"/>
                </a:solidFill>
                <a:latin typeface="+mn-lt"/>
                <a:ea typeface="+mn-ea"/>
                <a:cs typeface="+mn-cs"/>
              </a:rPr>
              <a:t>Final boxes = [[102, 51, 246, 138], [106, 78, 285, 187], [128, 127, 319, 286], [190, 135, 405,</a:t>
            </a:r>
            <a:br>
              <a:rPr lang="en-US" sz="1100" kern="1200">
                <a:solidFill>
                  <a:schemeClr val="tx1"/>
                </a:solidFill>
                <a:latin typeface="+mn-lt"/>
                <a:ea typeface="+mn-ea"/>
                <a:cs typeface="+mn-cs"/>
              </a:rPr>
            </a:br>
            <a:r>
              <a:rPr lang="en-US" sz="1100" kern="1200">
                <a:solidFill>
                  <a:schemeClr val="tx1"/>
                </a:solidFill>
                <a:latin typeface="+mn-lt"/>
                <a:ea typeface="+mn-ea"/>
                <a:cs typeface="+mn-cs"/>
              </a:rPr>
              <a:t>313]]</a:t>
            </a:r>
            <a:br>
              <a:rPr lang="en-US" sz="1100" kern="1200">
                <a:solidFill>
                  <a:schemeClr val="tx1"/>
                </a:solidFill>
                <a:latin typeface="+mn-lt"/>
                <a:ea typeface="+mn-ea"/>
                <a:cs typeface="+mn-cs"/>
              </a:rPr>
            </a:br>
            <a:r>
              <a:rPr lang="en-US" sz="1100" kern="1200">
                <a:solidFill>
                  <a:schemeClr val="tx1"/>
                </a:solidFill>
                <a:latin typeface="+mn-lt"/>
                <a:ea typeface="+mn-ea"/>
                <a:cs typeface="+mn-cs"/>
              </a:rPr>
              <a:t>Recall = 1.0</a:t>
            </a:r>
          </a:p>
        </p:txBody>
      </p:sp>
      <p:pic>
        <p:nvPicPr>
          <p:cNvPr id="7" name="Picture 7" descr="A picture containing text, mountain, outdoor, colorful&#10;&#10;Description automatically generated">
            <a:extLst>
              <a:ext uri="{FF2B5EF4-FFF2-40B4-BE49-F238E27FC236}">
                <a16:creationId xmlns:a16="http://schemas.microsoft.com/office/drawing/2014/main" id="{D7759A2D-5030-424A-8EC3-C40CD08AA8ED}"/>
              </a:ext>
            </a:extLst>
          </p:cNvPr>
          <p:cNvPicPr>
            <a:picLocks noChangeAspect="1"/>
          </p:cNvPicPr>
          <p:nvPr/>
        </p:nvPicPr>
        <p:blipFill rotWithShape="1">
          <a:blip r:embed="rId2"/>
          <a:srcRect l="5093" r="11354" b="1"/>
          <a:stretch/>
        </p:blipFill>
        <p:spPr>
          <a:xfrm>
            <a:off x="4636963" y="1"/>
            <a:ext cx="3731799" cy="3383280"/>
          </a:xfrm>
          <a:prstGeom prst="rect">
            <a:avLst/>
          </a:prstGeom>
        </p:spPr>
      </p:pic>
      <p:pic>
        <p:nvPicPr>
          <p:cNvPr id="8" name="Picture 8" descr="A picture containing text, mountain, outdoor&#10;&#10;Description automatically generated">
            <a:extLst>
              <a:ext uri="{FF2B5EF4-FFF2-40B4-BE49-F238E27FC236}">
                <a16:creationId xmlns:a16="http://schemas.microsoft.com/office/drawing/2014/main" id="{1F767DEA-303B-4BDB-979C-3DA783A04438}"/>
              </a:ext>
            </a:extLst>
          </p:cNvPr>
          <p:cNvPicPr>
            <a:picLocks noChangeAspect="1"/>
          </p:cNvPicPr>
          <p:nvPr/>
        </p:nvPicPr>
        <p:blipFill rotWithShape="1">
          <a:blip r:embed="rId3"/>
          <a:srcRect l="5598" r="10849" b="1"/>
          <a:stretch/>
        </p:blipFill>
        <p:spPr>
          <a:xfrm>
            <a:off x="8460201" y="10"/>
            <a:ext cx="3731799" cy="3383270"/>
          </a:xfrm>
          <a:prstGeom prst="rect">
            <a:avLst/>
          </a:prstGeom>
        </p:spPr>
      </p:pic>
      <p:pic>
        <p:nvPicPr>
          <p:cNvPr id="6" name="Picture 6" descr="A picture containing text, building&#10;&#10;Description automatically generated">
            <a:extLst>
              <a:ext uri="{FF2B5EF4-FFF2-40B4-BE49-F238E27FC236}">
                <a16:creationId xmlns:a16="http://schemas.microsoft.com/office/drawing/2014/main" id="{D2F70E1C-DBEE-43DB-B864-8C229DD4987D}"/>
              </a:ext>
            </a:extLst>
          </p:cNvPr>
          <p:cNvPicPr>
            <a:picLocks noGrp="1" noChangeAspect="1"/>
          </p:cNvPicPr>
          <p:nvPr>
            <p:ph type="pic" idx="2"/>
          </p:nvPr>
        </p:nvPicPr>
        <p:blipFill rotWithShape="1">
          <a:blip r:embed="rId4"/>
          <a:srcRect t="20433" r="-2" b="20431"/>
          <a:stretch/>
        </p:blipFill>
        <p:spPr>
          <a:xfrm>
            <a:off x="4639055" y="3474720"/>
            <a:ext cx="7552944" cy="3383280"/>
          </a:xfrm>
          <a:prstGeom prst="rect">
            <a:avLst/>
          </a:prstGeom>
        </p:spPr>
      </p:pic>
    </p:spTree>
    <p:extLst>
      <p:ext uri="{BB962C8B-B14F-4D97-AF65-F5344CB8AC3E}">
        <p14:creationId xmlns:p14="http://schemas.microsoft.com/office/powerpoint/2010/main" val="1182557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79DE59C9-9640-44F8-8234-980C443F1DD1}"/>
              </a:ext>
            </a:extLst>
          </p:cNvPr>
          <p:cNvPicPr>
            <a:picLocks noGrp="1" noChangeAspect="1"/>
          </p:cNvPicPr>
          <p:nvPr>
            <p:ph type="pic" idx="2"/>
          </p:nvPr>
        </p:nvPicPr>
        <p:blipFill rotWithShape="1">
          <a:blip r:embed="rId2"/>
          <a:srcRect l="8209" r="8209"/>
          <a:stretch/>
        </p:blipFill>
        <p:spPr>
          <a:xfrm>
            <a:off x="-6" y="10"/>
            <a:ext cx="7642746"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1675ED-FDCF-4603-A640-6F8E532C0A0F}"/>
              </a:ext>
            </a:extLst>
          </p:cNvPr>
          <p:cNvSpPr>
            <a:spLocks noGrp="1"/>
          </p:cNvSpPr>
          <p:nvPr>
            <p:ph type="title"/>
          </p:nvPr>
        </p:nvSpPr>
        <p:spPr>
          <a:xfrm>
            <a:off x="841248" y="4152624"/>
            <a:ext cx="2112264" cy="1920240"/>
          </a:xfrm>
        </p:spPr>
        <p:txBody>
          <a:bodyPr vert="horz" lIns="91440" tIns="45720" rIns="91440" bIns="45720" rtlCol="0" anchor="ctr">
            <a:normAutofit/>
          </a:bodyPr>
          <a:lstStyle/>
          <a:p>
            <a:pPr>
              <a:spcBef>
                <a:spcPct val="0"/>
              </a:spcBef>
            </a:pPr>
            <a:r>
              <a:rPr lang="en-US" sz="2400" kern="1200">
                <a:solidFill>
                  <a:schemeClr val="tx1"/>
                </a:solidFill>
                <a:latin typeface="+mj-lt"/>
                <a:ea typeface="+mj-ea"/>
                <a:cs typeface="+mj-cs"/>
              </a:rPr>
              <a:t>EDGEBOXES</a:t>
            </a:r>
          </a:p>
        </p:txBody>
      </p:sp>
      <p:pic>
        <p:nvPicPr>
          <p:cNvPr id="8" name="Picture 8" descr="A picture containing text, dog, indoor&#10;&#10;Description automatically generated">
            <a:extLst>
              <a:ext uri="{FF2B5EF4-FFF2-40B4-BE49-F238E27FC236}">
                <a16:creationId xmlns:a16="http://schemas.microsoft.com/office/drawing/2014/main" id="{79D35DAA-4183-4F79-91CD-C26E15B1055F}"/>
              </a:ext>
            </a:extLst>
          </p:cNvPr>
          <p:cNvPicPr>
            <a:picLocks noChangeAspect="1"/>
          </p:cNvPicPr>
          <p:nvPr/>
        </p:nvPicPr>
        <p:blipFill rotWithShape="1">
          <a:blip r:embed="rId3"/>
          <a:srcRect r="1754" b="-1"/>
          <a:stretch/>
        </p:blipFill>
        <p:spPr>
          <a:xfrm>
            <a:off x="7809454" y="1"/>
            <a:ext cx="4382546" cy="3345645"/>
          </a:xfrm>
          <a:prstGeom prst="rect">
            <a:avLst/>
          </a:prstGeom>
        </p:spPr>
      </p:pic>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38B6F313-21C7-47C4-9314-890DD6FEE421}"/>
              </a:ext>
            </a:extLst>
          </p:cNvPr>
          <p:cNvSpPr>
            <a:spLocks noGrp="1"/>
          </p:cNvSpPr>
          <p:nvPr>
            <p:ph type="body" idx="1"/>
          </p:nvPr>
        </p:nvSpPr>
        <p:spPr>
          <a:xfrm>
            <a:off x="3364992" y="4151376"/>
            <a:ext cx="3319272" cy="1920240"/>
          </a:xfrm>
        </p:spPr>
        <p:txBody>
          <a:bodyPr vert="horz" lIns="91440" tIns="45720" rIns="91440" bIns="45720" rtlCol="0" anchor="ctr">
            <a:normAutofit/>
          </a:bodyPr>
          <a:lstStyle/>
          <a:p>
            <a:pPr indent="-228600">
              <a:buFont typeface="Arial" panose="020B0604020202020204" pitchFamily="34" charset="0"/>
              <a:buChar char="•"/>
            </a:pPr>
            <a:r>
              <a:rPr lang="en-US" sz="1100" kern="1200">
                <a:solidFill>
                  <a:schemeClr val="tx1"/>
                </a:solidFill>
                <a:latin typeface="+mn-lt"/>
                <a:ea typeface="+mn-ea"/>
                <a:cs typeface="+mn-cs"/>
              </a:rPr>
              <a:t>Number of Ground Truth Boxes = 3</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Qualified Boxes with IOU &gt; 0.5 = 4</a:t>
            </a:r>
            <a:br>
              <a:rPr lang="en-US" sz="1100" kern="1200">
                <a:solidFill>
                  <a:schemeClr val="tx1"/>
                </a:solidFill>
                <a:latin typeface="+mn-lt"/>
                <a:ea typeface="+mn-ea"/>
                <a:cs typeface="+mn-cs"/>
              </a:rPr>
            </a:br>
            <a:r>
              <a:rPr lang="en-US" sz="1100" kern="1200">
                <a:solidFill>
                  <a:schemeClr val="tx1"/>
                </a:solidFill>
                <a:latin typeface="+mn-lt"/>
                <a:ea typeface="+mn-ea"/>
                <a:cs typeface="+mn-cs"/>
              </a:rPr>
              <a:t>Qualified Boxes = [[61, 258, 242, 358], [125, 276, 242, 358], [62, 258, 375, 358], [46, 183, 493,</a:t>
            </a:r>
            <a:br>
              <a:rPr lang="en-US" sz="1100" kern="1200">
                <a:solidFill>
                  <a:schemeClr val="tx1"/>
                </a:solidFill>
                <a:latin typeface="+mn-lt"/>
                <a:ea typeface="+mn-ea"/>
                <a:cs typeface="+mn-cs"/>
              </a:rPr>
            </a:br>
            <a:r>
              <a:rPr lang="en-US" sz="1100" kern="1200">
                <a:solidFill>
                  <a:schemeClr val="tx1"/>
                </a:solidFill>
                <a:latin typeface="+mn-lt"/>
                <a:ea typeface="+mn-ea"/>
                <a:cs typeface="+mn-cs"/>
              </a:rPr>
              <a:t>358]]</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final boxes = 2</a:t>
            </a:r>
            <a:br>
              <a:rPr lang="en-US" sz="1100" kern="1200">
                <a:solidFill>
                  <a:schemeClr val="tx1"/>
                </a:solidFill>
                <a:latin typeface="+mn-lt"/>
                <a:ea typeface="+mn-ea"/>
                <a:cs typeface="+mn-cs"/>
              </a:rPr>
            </a:br>
            <a:r>
              <a:rPr lang="en-US" sz="1100" kern="1200">
                <a:solidFill>
                  <a:schemeClr val="tx1"/>
                </a:solidFill>
                <a:latin typeface="+mn-lt"/>
                <a:ea typeface="+mn-ea"/>
                <a:cs typeface="+mn-cs"/>
              </a:rPr>
              <a:t>Final boxes = [[61, 258, 242, 358], [46, 183, 493, 358]]</a:t>
            </a:r>
            <a:br>
              <a:rPr lang="en-US" sz="1100" kern="1200">
                <a:solidFill>
                  <a:schemeClr val="tx1"/>
                </a:solidFill>
                <a:latin typeface="+mn-lt"/>
                <a:ea typeface="+mn-ea"/>
                <a:cs typeface="+mn-cs"/>
              </a:rPr>
            </a:br>
            <a:r>
              <a:rPr lang="en-US" sz="1100" kern="1200">
                <a:solidFill>
                  <a:schemeClr val="tx1"/>
                </a:solidFill>
                <a:latin typeface="+mn-lt"/>
                <a:ea typeface="+mn-ea"/>
                <a:cs typeface="+mn-cs"/>
              </a:rPr>
              <a:t>Recall = 0.6666666666666666</a:t>
            </a:r>
          </a:p>
        </p:txBody>
      </p:sp>
      <p:pic>
        <p:nvPicPr>
          <p:cNvPr id="7" name="Picture 7" descr="A picture containing text, dog, indoor&#10;&#10;Description automatically generated">
            <a:extLst>
              <a:ext uri="{FF2B5EF4-FFF2-40B4-BE49-F238E27FC236}">
                <a16:creationId xmlns:a16="http://schemas.microsoft.com/office/drawing/2014/main" id="{5B056316-A700-45B7-A42B-FCB60845ECD8}"/>
              </a:ext>
            </a:extLst>
          </p:cNvPr>
          <p:cNvPicPr>
            <a:picLocks noChangeAspect="1"/>
          </p:cNvPicPr>
          <p:nvPr/>
        </p:nvPicPr>
        <p:blipFill rotWithShape="1">
          <a:blip r:embed="rId4"/>
          <a:srcRect r="1754" b="-1"/>
          <a:stretch/>
        </p:blipFill>
        <p:spPr>
          <a:xfrm>
            <a:off x="7809462" y="3512354"/>
            <a:ext cx="4382545" cy="3345646"/>
          </a:xfrm>
          <a:prstGeom prst="rect">
            <a:avLst/>
          </a:prstGeom>
        </p:spPr>
      </p:pic>
    </p:spTree>
    <p:extLst>
      <p:ext uri="{BB962C8B-B14F-4D97-AF65-F5344CB8AC3E}">
        <p14:creationId xmlns:p14="http://schemas.microsoft.com/office/powerpoint/2010/main" val="2006191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text, person&#10;&#10;Description automatically generated">
            <a:extLst>
              <a:ext uri="{FF2B5EF4-FFF2-40B4-BE49-F238E27FC236}">
                <a16:creationId xmlns:a16="http://schemas.microsoft.com/office/drawing/2014/main" id="{808B6698-FDBE-4092-AF28-3515C95EDF05}"/>
              </a:ext>
            </a:extLst>
          </p:cNvPr>
          <p:cNvPicPr>
            <a:picLocks noChangeAspect="1"/>
          </p:cNvPicPr>
          <p:nvPr/>
        </p:nvPicPr>
        <p:blipFill rotWithShape="1">
          <a:blip r:embed="rId2"/>
          <a:srcRect l="15572" r="31821"/>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6" name="Picture 6">
            <a:extLst>
              <a:ext uri="{FF2B5EF4-FFF2-40B4-BE49-F238E27FC236}">
                <a16:creationId xmlns:a16="http://schemas.microsoft.com/office/drawing/2014/main" id="{E61683B7-D3BF-4B56-AC00-6DC966BBBA9C}"/>
              </a:ext>
            </a:extLst>
          </p:cNvPr>
          <p:cNvPicPr>
            <a:picLocks noGrp="1" noChangeAspect="1"/>
          </p:cNvPicPr>
          <p:nvPr>
            <p:ph type="pic" idx="2"/>
          </p:nvPr>
        </p:nvPicPr>
        <p:blipFill rotWithShape="1">
          <a:blip r:embed="rId3"/>
          <a:srcRect r="-2" b="891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7" descr="A picture containing person, green&#10;&#10;Description automatically generated">
            <a:extLst>
              <a:ext uri="{FF2B5EF4-FFF2-40B4-BE49-F238E27FC236}">
                <a16:creationId xmlns:a16="http://schemas.microsoft.com/office/drawing/2014/main" id="{35BA8ADC-BC18-4804-93CB-F424EA75503B}"/>
              </a:ext>
            </a:extLst>
          </p:cNvPr>
          <p:cNvPicPr>
            <a:picLocks noChangeAspect="1"/>
          </p:cNvPicPr>
          <p:nvPr/>
        </p:nvPicPr>
        <p:blipFill rotWithShape="1">
          <a:blip r:embed="rId4"/>
          <a:srcRect r="2" b="792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5" name="Freeform: Shape 14">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4222A-9621-4356-A3C9-E420AFBF2AB3}"/>
              </a:ext>
            </a:extLst>
          </p:cNvPr>
          <p:cNvSpPr>
            <a:spLocks noGrp="1"/>
          </p:cNvSpPr>
          <p:nvPr>
            <p:ph type="title"/>
          </p:nvPr>
        </p:nvSpPr>
        <p:spPr>
          <a:xfrm>
            <a:off x="448056" y="685800"/>
            <a:ext cx="2807208" cy="1325563"/>
          </a:xfrm>
        </p:spPr>
        <p:txBody>
          <a:bodyPr vert="horz" lIns="91440" tIns="45720" rIns="91440" bIns="45720" rtlCol="0" anchor="ctr">
            <a:normAutofit/>
          </a:bodyPr>
          <a:lstStyle/>
          <a:p>
            <a:pPr>
              <a:spcBef>
                <a:spcPct val="0"/>
              </a:spcBef>
            </a:pPr>
            <a:r>
              <a:rPr lang="en-US" sz="2800" kern="1200">
                <a:solidFill>
                  <a:schemeClr val="tx1"/>
                </a:solidFill>
                <a:latin typeface="+mj-lt"/>
                <a:ea typeface="+mj-ea"/>
                <a:cs typeface="+mj-cs"/>
              </a:rPr>
              <a:t>EDGEBOXES</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FA8966B-BDE5-4C35-AD14-01FAB18145BC}"/>
              </a:ext>
            </a:extLst>
          </p:cNvPr>
          <p:cNvSpPr>
            <a:spLocks noGrp="1"/>
          </p:cNvSpPr>
          <p:nvPr>
            <p:ph type="body" idx="1"/>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100" kern="1200">
                <a:solidFill>
                  <a:schemeClr val="tx1"/>
                </a:solidFill>
                <a:latin typeface="+mn-lt"/>
                <a:ea typeface="+mn-ea"/>
                <a:cs typeface="+mn-cs"/>
              </a:rPr>
              <a:t>Number of Ground Truth Boxes = 13</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Qualified Boxes with IOU &gt; 0.5 = 12</a:t>
            </a:r>
            <a:br>
              <a:rPr lang="en-US" sz="1100" kern="1200">
                <a:solidFill>
                  <a:schemeClr val="tx1"/>
                </a:solidFill>
                <a:latin typeface="+mn-lt"/>
                <a:ea typeface="+mn-ea"/>
                <a:cs typeface="+mn-cs"/>
              </a:rPr>
            </a:br>
            <a:r>
              <a:rPr lang="en-US" sz="1100" kern="1200">
                <a:solidFill>
                  <a:schemeClr val="tx1"/>
                </a:solidFill>
                <a:latin typeface="+mn-lt"/>
                <a:ea typeface="+mn-ea"/>
                <a:cs typeface="+mn-cs"/>
              </a:rPr>
              <a:t>Qualified Boxes = [[292, 225, 497, 373], [308, 273, 497, 372], [4, 73, 405, 375], [7, 178, 390,</a:t>
            </a:r>
            <a:br>
              <a:rPr lang="en-US" sz="1100" kern="1200">
                <a:solidFill>
                  <a:schemeClr val="tx1"/>
                </a:solidFill>
                <a:latin typeface="+mn-lt"/>
                <a:ea typeface="+mn-ea"/>
                <a:cs typeface="+mn-cs"/>
              </a:rPr>
            </a:br>
            <a:r>
              <a:rPr lang="en-US" sz="1100" kern="1200">
                <a:solidFill>
                  <a:schemeClr val="tx1"/>
                </a:solidFill>
                <a:latin typeface="+mn-lt"/>
                <a:ea typeface="+mn-ea"/>
                <a:cs typeface="+mn-cs"/>
              </a:rPr>
              <a:t>375], [5, 94, 256, 375], [123, 94, 312, 375], [347, 164, 499, 290], [274, 179, 497, 292], [389,</a:t>
            </a:r>
            <a:br>
              <a:rPr lang="en-US" sz="1100" kern="1200">
                <a:solidFill>
                  <a:schemeClr val="tx1"/>
                </a:solidFill>
                <a:latin typeface="+mn-lt"/>
                <a:ea typeface="+mn-ea"/>
                <a:cs typeface="+mn-cs"/>
              </a:rPr>
            </a:br>
            <a:r>
              <a:rPr lang="en-US" sz="1100" kern="1200">
                <a:solidFill>
                  <a:schemeClr val="tx1"/>
                </a:solidFill>
                <a:latin typeface="+mn-lt"/>
                <a:ea typeface="+mn-ea"/>
                <a:cs typeface="+mn-cs"/>
              </a:rPr>
              <a:t>168, 497, 271], [353, 226, 500, 290], [353, 168, 500, 246], [344, 146, 409, 232]]</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final boxes = 4</a:t>
            </a:r>
            <a:br>
              <a:rPr lang="en-US" sz="1100" kern="1200">
                <a:solidFill>
                  <a:schemeClr val="tx1"/>
                </a:solidFill>
                <a:latin typeface="+mn-lt"/>
                <a:ea typeface="+mn-ea"/>
                <a:cs typeface="+mn-cs"/>
              </a:rPr>
            </a:br>
            <a:r>
              <a:rPr lang="en-US" sz="1100" kern="1200">
                <a:solidFill>
                  <a:schemeClr val="tx1"/>
                </a:solidFill>
                <a:latin typeface="+mn-lt"/>
                <a:ea typeface="+mn-ea"/>
                <a:cs typeface="+mn-cs"/>
              </a:rPr>
              <a:t>Final boxes = [[308, 273, 497, 372], [4, 73, 405, 375], [347, 164, 499, 290], [344, 146, 409,</a:t>
            </a:r>
            <a:br>
              <a:rPr lang="en-US" sz="1100" kern="1200">
                <a:solidFill>
                  <a:schemeClr val="tx1"/>
                </a:solidFill>
                <a:latin typeface="+mn-lt"/>
                <a:ea typeface="+mn-ea"/>
                <a:cs typeface="+mn-cs"/>
              </a:rPr>
            </a:br>
            <a:r>
              <a:rPr lang="en-US" sz="1100" kern="1200">
                <a:solidFill>
                  <a:schemeClr val="tx1"/>
                </a:solidFill>
                <a:latin typeface="+mn-lt"/>
                <a:ea typeface="+mn-ea"/>
                <a:cs typeface="+mn-cs"/>
              </a:rPr>
              <a:t>232]]</a:t>
            </a:r>
            <a:br>
              <a:rPr lang="en-US" sz="1100" kern="1200">
                <a:solidFill>
                  <a:schemeClr val="tx1"/>
                </a:solidFill>
                <a:latin typeface="+mn-lt"/>
                <a:ea typeface="+mn-ea"/>
                <a:cs typeface="+mn-cs"/>
              </a:rPr>
            </a:br>
            <a:r>
              <a:rPr lang="en-US" sz="1100" kern="1200">
                <a:solidFill>
                  <a:schemeClr val="tx1"/>
                </a:solidFill>
                <a:latin typeface="+mn-lt"/>
                <a:ea typeface="+mn-ea"/>
                <a:cs typeface="+mn-cs"/>
              </a:rPr>
              <a:t>Recall = 0.3076923076923077</a:t>
            </a:r>
          </a:p>
        </p:txBody>
      </p:sp>
    </p:spTree>
    <p:extLst>
      <p:ext uri="{BB962C8B-B14F-4D97-AF65-F5344CB8AC3E}">
        <p14:creationId xmlns:p14="http://schemas.microsoft.com/office/powerpoint/2010/main" val="2234391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outdoor, sky, truck, transport&#10;&#10;Description automatically generated">
            <a:extLst>
              <a:ext uri="{FF2B5EF4-FFF2-40B4-BE49-F238E27FC236}">
                <a16:creationId xmlns:a16="http://schemas.microsoft.com/office/drawing/2014/main" id="{63296B6A-EF18-4322-BC46-FB63185541C8}"/>
              </a:ext>
            </a:extLst>
          </p:cNvPr>
          <p:cNvPicPr>
            <a:picLocks noChangeAspect="1"/>
          </p:cNvPicPr>
          <p:nvPr/>
        </p:nvPicPr>
        <p:blipFill rotWithShape="1">
          <a:blip r:embed="rId2"/>
          <a:srcRect l="15456" r="962"/>
          <a:stretch/>
        </p:blipFill>
        <p:spPr>
          <a:xfrm>
            <a:off x="-6" y="10"/>
            <a:ext cx="7642746"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E27FF2-1A31-45C4-92B8-759939078797}"/>
              </a:ext>
            </a:extLst>
          </p:cNvPr>
          <p:cNvSpPr>
            <a:spLocks noGrp="1"/>
          </p:cNvSpPr>
          <p:nvPr>
            <p:ph type="title"/>
          </p:nvPr>
        </p:nvSpPr>
        <p:spPr>
          <a:xfrm>
            <a:off x="841248" y="4152624"/>
            <a:ext cx="2112264" cy="1920240"/>
          </a:xfrm>
        </p:spPr>
        <p:txBody>
          <a:bodyPr vert="horz" lIns="91440" tIns="45720" rIns="91440" bIns="45720" rtlCol="0" anchor="ctr">
            <a:normAutofit/>
          </a:bodyPr>
          <a:lstStyle/>
          <a:p>
            <a:pPr>
              <a:spcBef>
                <a:spcPct val="0"/>
              </a:spcBef>
            </a:pPr>
            <a:r>
              <a:rPr lang="en-US" sz="2400" kern="1200">
                <a:solidFill>
                  <a:schemeClr val="tx1"/>
                </a:solidFill>
                <a:latin typeface="+mj-lt"/>
                <a:ea typeface="+mj-ea"/>
                <a:cs typeface="+mj-cs"/>
              </a:rPr>
              <a:t>EDGEBOXES</a:t>
            </a:r>
          </a:p>
        </p:txBody>
      </p:sp>
      <p:pic>
        <p:nvPicPr>
          <p:cNvPr id="6" name="Picture 6">
            <a:extLst>
              <a:ext uri="{FF2B5EF4-FFF2-40B4-BE49-F238E27FC236}">
                <a16:creationId xmlns:a16="http://schemas.microsoft.com/office/drawing/2014/main" id="{C4E9EEF4-2F1E-41C5-8641-96B50B4E3737}"/>
              </a:ext>
            </a:extLst>
          </p:cNvPr>
          <p:cNvPicPr>
            <a:picLocks noGrp="1" noChangeAspect="1"/>
          </p:cNvPicPr>
          <p:nvPr>
            <p:ph type="pic" idx="2"/>
          </p:nvPr>
        </p:nvPicPr>
        <p:blipFill rotWithShape="1">
          <a:blip r:embed="rId3"/>
          <a:srcRect l="1756" r="-1" b="-1"/>
          <a:stretch/>
        </p:blipFill>
        <p:spPr>
          <a:xfrm>
            <a:off x="7809454" y="1"/>
            <a:ext cx="4382546" cy="3345645"/>
          </a:xfrm>
          <a:prstGeom prst="rect">
            <a:avLst/>
          </a:prstGeom>
        </p:spPr>
      </p:pic>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9CB0AB18-D135-411F-BE67-DED19CFB3BFC}"/>
              </a:ext>
            </a:extLst>
          </p:cNvPr>
          <p:cNvSpPr>
            <a:spLocks noGrp="1"/>
          </p:cNvSpPr>
          <p:nvPr>
            <p:ph type="body" idx="1"/>
          </p:nvPr>
        </p:nvSpPr>
        <p:spPr>
          <a:xfrm>
            <a:off x="3364992" y="4151376"/>
            <a:ext cx="3319272" cy="1920240"/>
          </a:xfrm>
        </p:spPr>
        <p:txBody>
          <a:bodyPr vert="horz" lIns="91440" tIns="45720" rIns="91440" bIns="45720" rtlCol="0" anchor="ctr">
            <a:normAutofit/>
          </a:bodyPr>
          <a:lstStyle/>
          <a:p>
            <a:pPr indent="-228600">
              <a:buFont typeface="Arial" panose="020B0604020202020204" pitchFamily="34" charset="0"/>
              <a:buChar char="•"/>
            </a:pPr>
            <a:r>
              <a:rPr lang="en-US" sz="1200" kern="1200">
                <a:solidFill>
                  <a:schemeClr val="tx1"/>
                </a:solidFill>
                <a:latin typeface="+mn-lt"/>
                <a:ea typeface="+mn-ea"/>
                <a:cs typeface="+mn-cs"/>
              </a:rPr>
              <a:t>Number of Ground Truth Boxes = 2</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Qualified Boxes with IOU &gt; 0.5 = 4</a:t>
            </a:r>
            <a:br>
              <a:rPr lang="en-US" sz="1200" kern="1200">
                <a:solidFill>
                  <a:schemeClr val="tx1"/>
                </a:solidFill>
                <a:latin typeface="+mn-lt"/>
                <a:ea typeface="+mn-ea"/>
                <a:cs typeface="+mn-cs"/>
              </a:rPr>
            </a:br>
            <a:r>
              <a:rPr lang="en-US" sz="1200" kern="1200">
                <a:solidFill>
                  <a:schemeClr val="tx1"/>
                </a:solidFill>
                <a:latin typeface="+mn-lt"/>
                <a:ea typeface="+mn-ea"/>
                <a:cs typeface="+mn-cs"/>
              </a:rPr>
              <a:t>Qualified Boxes = [[384, 137, 495, 253], [391, 155, 500, 375], [379, 138, 500, 311], [306, 97,</a:t>
            </a:r>
            <a:br>
              <a:rPr lang="en-US" sz="1200" kern="1200">
                <a:solidFill>
                  <a:schemeClr val="tx1"/>
                </a:solidFill>
                <a:latin typeface="+mn-lt"/>
                <a:ea typeface="+mn-ea"/>
                <a:cs typeface="+mn-cs"/>
              </a:rPr>
            </a:br>
            <a:r>
              <a:rPr lang="en-US" sz="1200" kern="1200">
                <a:solidFill>
                  <a:schemeClr val="tx1"/>
                </a:solidFill>
                <a:latin typeface="+mn-lt"/>
                <a:ea typeface="+mn-ea"/>
                <a:cs typeface="+mn-cs"/>
              </a:rPr>
              <a:t>497, 308]]</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final boxes = 1</a:t>
            </a:r>
            <a:br>
              <a:rPr lang="en-US" sz="1200" kern="1200">
                <a:solidFill>
                  <a:schemeClr val="tx1"/>
                </a:solidFill>
                <a:latin typeface="+mn-lt"/>
                <a:ea typeface="+mn-ea"/>
                <a:cs typeface="+mn-cs"/>
              </a:rPr>
            </a:br>
            <a:r>
              <a:rPr lang="en-US" sz="1200" kern="1200">
                <a:solidFill>
                  <a:schemeClr val="tx1"/>
                </a:solidFill>
                <a:latin typeface="+mn-lt"/>
                <a:ea typeface="+mn-ea"/>
                <a:cs typeface="+mn-cs"/>
              </a:rPr>
              <a:t>Final boxes = [[379, 138, 500, 311]]</a:t>
            </a:r>
            <a:br>
              <a:rPr lang="en-US" sz="1200" kern="1200">
                <a:solidFill>
                  <a:schemeClr val="tx1"/>
                </a:solidFill>
                <a:latin typeface="+mn-lt"/>
                <a:ea typeface="+mn-ea"/>
                <a:cs typeface="+mn-cs"/>
              </a:rPr>
            </a:br>
            <a:r>
              <a:rPr lang="en-US" sz="1200" kern="1200">
                <a:solidFill>
                  <a:schemeClr val="tx1"/>
                </a:solidFill>
                <a:latin typeface="+mn-lt"/>
                <a:ea typeface="+mn-ea"/>
                <a:cs typeface="+mn-cs"/>
              </a:rPr>
              <a:t>Recall = 0.5</a:t>
            </a:r>
          </a:p>
        </p:txBody>
      </p:sp>
      <p:pic>
        <p:nvPicPr>
          <p:cNvPr id="7" name="Picture 7" descr="A picture containing outdoor, transport, farm machine&#10;&#10;Description automatically generated">
            <a:extLst>
              <a:ext uri="{FF2B5EF4-FFF2-40B4-BE49-F238E27FC236}">
                <a16:creationId xmlns:a16="http://schemas.microsoft.com/office/drawing/2014/main" id="{14457249-C1D1-46DB-B2E9-F6C566E3B88E}"/>
              </a:ext>
            </a:extLst>
          </p:cNvPr>
          <p:cNvPicPr>
            <a:picLocks noChangeAspect="1"/>
          </p:cNvPicPr>
          <p:nvPr/>
        </p:nvPicPr>
        <p:blipFill rotWithShape="1">
          <a:blip r:embed="rId4"/>
          <a:srcRect l="1756" r="-1" b="-1"/>
          <a:stretch/>
        </p:blipFill>
        <p:spPr>
          <a:xfrm>
            <a:off x="7809462" y="3512354"/>
            <a:ext cx="4382545" cy="3345646"/>
          </a:xfrm>
          <a:prstGeom prst="rect">
            <a:avLst/>
          </a:prstGeom>
        </p:spPr>
      </p:pic>
    </p:spTree>
    <p:extLst>
      <p:ext uri="{BB962C8B-B14F-4D97-AF65-F5344CB8AC3E}">
        <p14:creationId xmlns:p14="http://schemas.microsoft.com/office/powerpoint/2010/main" val="4106726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1A784BF-09DB-448D-99FC-B49DFC660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17859B3-4C91-478D-929D-BB6433F90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56019D-6847-4B39-8F1B-785B318B11F0}"/>
              </a:ext>
            </a:extLst>
          </p:cNvPr>
          <p:cNvSpPr>
            <a:spLocks noGrp="1"/>
          </p:cNvSpPr>
          <p:nvPr>
            <p:ph type="title"/>
          </p:nvPr>
        </p:nvSpPr>
        <p:spPr>
          <a:xfrm>
            <a:off x="838200" y="4435052"/>
            <a:ext cx="3093720" cy="1645920"/>
          </a:xfrm>
        </p:spPr>
        <p:txBody>
          <a:bodyPr vert="horz" lIns="91440" tIns="45720" rIns="91440" bIns="45720" rtlCol="0" anchor="ctr">
            <a:normAutofit/>
          </a:bodyPr>
          <a:lstStyle/>
          <a:p>
            <a:pPr>
              <a:spcBef>
                <a:spcPct val="0"/>
              </a:spcBef>
            </a:pPr>
            <a:r>
              <a:rPr lang="en-US" sz="2600" kern="1200">
                <a:solidFill>
                  <a:schemeClr val="tx1"/>
                </a:solidFill>
                <a:latin typeface="+mj-lt"/>
                <a:ea typeface="+mj-ea"/>
                <a:cs typeface="+mj-cs"/>
              </a:rPr>
              <a:t>EDGEBOXES</a:t>
            </a:r>
          </a:p>
        </p:txBody>
      </p:sp>
      <p:pic>
        <p:nvPicPr>
          <p:cNvPr id="6" name="Picture 6">
            <a:extLst>
              <a:ext uri="{FF2B5EF4-FFF2-40B4-BE49-F238E27FC236}">
                <a16:creationId xmlns:a16="http://schemas.microsoft.com/office/drawing/2014/main" id="{70BFF6D4-43D2-4EF0-9542-8EF1A94BDC56}"/>
              </a:ext>
            </a:extLst>
          </p:cNvPr>
          <p:cNvPicPr>
            <a:picLocks noGrp="1" noChangeAspect="1"/>
          </p:cNvPicPr>
          <p:nvPr>
            <p:ph type="pic" idx="2"/>
          </p:nvPr>
        </p:nvPicPr>
        <p:blipFill rotWithShape="1">
          <a:blip r:embed="rId2"/>
          <a:srcRect l="14449" r="11920" b="-2"/>
          <a:stretch/>
        </p:blipFill>
        <p:spPr>
          <a:xfrm>
            <a:off x="20" y="-6"/>
            <a:ext cx="3931900" cy="4005072"/>
          </a:xfrm>
          <a:prstGeom prst="rect">
            <a:avLst/>
          </a:prstGeom>
        </p:spPr>
      </p:pic>
      <p:pic>
        <p:nvPicPr>
          <p:cNvPr id="8" name="Picture 8" descr="A picture containing text, cat, indoor, black&#10;&#10;Description automatically generated">
            <a:extLst>
              <a:ext uri="{FF2B5EF4-FFF2-40B4-BE49-F238E27FC236}">
                <a16:creationId xmlns:a16="http://schemas.microsoft.com/office/drawing/2014/main" id="{2401B34A-F441-4099-9794-C598AFA3AAD4}"/>
              </a:ext>
            </a:extLst>
          </p:cNvPr>
          <p:cNvPicPr>
            <a:picLocks noChangeAspect="1"/>
          </p:cNvPicPr>
          <p:nvPr/>
        </p:nvPicPr>
        <p:blipFill rotWithShape="1">
          <a:blip r:embed="rId3"/>
          <a:srcRect l="5177" r="21192" b="-2"/>
          <a:stretch/>
        </p:blipFill>
        <p:spPr>
          <a:xfrm>
            <a:off x="4130040" y="6"/>
            <a:ext cx="3931920" cy="4005071"/>
          </a:xfrm>
          <a:prstGeom prst="rect">
            <a:avLst/>
          </a:prstGeom>
        </p:spPr>
      </p:pic>
      <p:pic>
        <p:nvPicPr>
          <p:cNvPr id="7" name="Picture 7" descr="A picture containing text, cat, grass&#10;&#10;Description automatically generated">
            <a:extLst>
              <a:ext uri="{FF2B5EF4-FFF2-40B4-BE49-F238E27FC236}">
                <a16:creationId xmlns:a16="http://schemas.microsoft.com/office/drawing/2014/main" id="{6C6CA212-8D9D-4CDC-8C66-ADA395FA7EE2}"/>
              </a:ext>
            </a:extLst>
          </p:cNvPr>
          <p:cNvPicPr>
            <a:picLocks noChangeAspect="1"/>
          </p:cNvPicPr>
          <p:nvPr/>
        </p:nvPicPr>
        <p:blipFill rotWithShape="1">
          <a:blip r:embed="rId4"/>
          <a:srcRect l="11300" r="15068" b="-2"/>
          <a:stretch/>
        </p:blipFill>
        <p:spPr>
          <a:xfrm>
            <a:off x="8260080" y="-1"/>
            <a:ext cx="3931920" cy="4005072"/>
          </a:xfrm>
          <a:prstGeom prst="rect">
            <a:avLst/>
          </a:prstGeom>
        </p:spPr>
      </p:pic>
      <p:sp>
        <p:nvSpPr>
          <p:cNvPr id="17" name="Rectangle 16">
            <a:extLst>
              <a:ext uri="{FF2B5EF4-FFF2-40B4-BE49-F238E27FC236}">
                <a16:creationId xmlns:a16="http://schemas.microsoft.com/office/drawing/2014/main" id="{6283FBD2-A663-469F-855C-06D86E3C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A1279FC-7441-4E55-B082-2774E6316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520"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E29B1D92-D0C5-4FB2-B5E1-5F5999826B6B}"/>
              </a:ext>
            </a:extLst>
          </p:cNvPr>
          <p:cNvSpPr>
            <a:spLocks noGrp="1"/>
          </p:cNvSpPr>
          <p:nvPr>
            <p:ph type="body" idx="1"/>
          </p:nvPr>
        </p:nvSpPr>
        <p:spPr>
          <a:xfrm>
            <a:off x="4380266" y="4435052"/>
            <a:ext cx="7104188" cy="1645920"/>
          </a:xfrm>
        </p:spPr>
        <p:txBody>
          <a:bodyPr vert="horz" lIns="91440" tIns="45720" rIns="91440" bIns="45720" rtlCol="0" anchor="ctr">
            <a:normAutofit/>
          </a:bodyPr>
          <a:lstStyle/>
          <a:p>
            <a:pPr indent="-228600">
              <a:buFont typeface="Arial" panose="020B0604020202020204" pitchFamily="34" charset="0"/>
              <a:buChar char="•"/>
            </a:pPr>
            <a:r>
              <a:rPr lang="en-US" sz="1100" kern="1200">
                <a:solidFill>
                  <a:schemeClr val="tx1"/>
                </a:solidFill>
                <a:latin typeface="+mn-lt"/>
                <a:ea typeface="+mn-ea"/>
                <a:cs typeface="+mn-cs"/>
              </a:rPr>
              <a:t>Number of Ground Truth Boxes = 3</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Qualified Boxes with IOU &gt; 0.5 = 8</a:t>
            </a:r>
            <a:br>
              <a:rPr lang="en-US" sz="1100" kern="1200">
                <a:solidFill>
                  <a:schemeClr val="tx1"/>
                </a:solidFill>
                <a:latin typeface="+mn-lt"/>
                <a:ea typeface="+mn-ea"/>
                <a:cs typeface="+mn-cs"/>
              </a:rPr>
            </a:br>
            <a:r>
              <a:rPr lang="en-US" sz="1100" kern="1200">
                <a:solidFill>
                  <a:schemeClr val="tx1"/>
                </a:solidFill>
                <a:latin typeface="+mn-lt"/>
                <a:ea typeface="+mn-ea"/>
                <a:cs typeface="+mn-cs"/>
              </a:rPr>
              <a:t>Qualified Boxes = [[27, 128, 228, 372], [292, 146, 459, 212], [26, 24, 495, 369], [6, 7, 295,</a:t>
            </a:r>
            <a:br>
              <a:rPr lang="en-US" sz="1100" kern="1200">
                <a:solidFill>
                  <a:schemeClr val="tx1"/>
                </a:solidFill>
                <a:latin typeface="+mn-lt"/>
                <a:ea typeface="+mn-ea"/>
                <a:cs typeface="+mn-cs"/>
              </a:rPr>
            </a:br>
            <a:r>
              <a:rPr lang="en-US" sz="1100" kern="1200">
                <a:solidFill>
                  <a:schemeClr val="tx1"/>
                </a:solidFill>
                <a:latin typeface="+mn-lt"/>
                <a:ea typeface="+mn-ea"/>
                <a:cs typeface="+mn-cs"/>
              </a:rPr>
              <a:t>337], [25, 129, 452, 372], [196, 9, 493, 368], [8, 64, 389, 334], [99, 78, 493, 334]]</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final boxes = 3</a:t>
            </a:r>
            <a:br>
              <a:rPr lang="en-US" sz="1100" kern="1200">
                <a:solidFill>
                  <a:schemeClr val="tx1"/>
                </a:solidFill>
                <a:latin typeface="+mn-lt"/>
                <a:ea typeface="+mn-ea"/>
                <a:cs typeface="+mn-cs"/>
              </a:rPr>
            </a:br>
            <a:r>
              <a:rPr lang="en-US" sz="1100" kern="1200">
                <a:solidFill>
                  <a:schemeClr val="tx1"/>
                </a:solidFill>
                <a:latin typeface="+mn-lt"/>
                <a:ea typeface="+mn-ea"/>
                <a:cs typeface="+mn-cs"/>
              </a:rPr>
              <a:t>Final boxes = [[27, 128, 228, 372], [292, 146, 459, 212], [26, 24, 495, 369]]</a:t>
            </a:r>
            <a:br>
              <a:rPr lang="en-US" sz="1100" kern="1200">
                <a:solidFill>
                  <a:schemeClr val="tx1"/>
                </a:solidFill>
                <a:latin typeface="+mn-lt"/>
                <a:ea typeface="+mn-ea"/>
                <a:cs typeface="+mn-cs"/>
              </a:rPr>
            </a:br>
            <a:r>
              <a:rPr lang="en-US" sz="1100" kern="1200">
                <a:solidFill>
                  <a:schemeClr val="tx1"/>
                </a:solidFill>
                <a:latin typeface="+mn-lt"/>
                <a:ea typeface="+mn-ea"/>
                <a:cs typeface="+mn-cs"/>
              </a:rPr>
              <a:t>Recall = 1.0</a:t>
            </a:r>
          </a:p>
        </p:txBody>
      </p:sp>
    </p:spTree>
    <p:extLst>
      <p:ext uri="{BB962C8B-B14F-4D97-AF65-F5344CB8AC3E}">
        <p14:creationId xmlns:p14="http://schemas.microsoft.com/office/powerpoint/2010/main" val="2779988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building&#10;&#10;Description automatically generated">
            <a:extLst>
              <a:ext uri="{FF2B5EF4-FFF2-40B4-BE49-F238E27FC236}">
                <a16:creationId xmlns:a16="http://schemas.microsoft.com/office/drawing/2014/main" id="{D4845473-FE02-47E1-BE00-88E938816F5F}"/>
              </a:ext>
            </a:extLst>
          </p:cNvPr>
          <p:cNvPicPr>
            <a:picLocks noGrp="1" noChangeAspect="1"/>
          </p:cNvPicPr>
          <p:nvPr>
            <p:ph type="pic" idx="2"/>
          </p:nvPr>
        </p:nvPicPr>
        <p:blipFill rotWithShape="1">
          <a:blip r:embed="rId2"/>
          <a:srcRect l="23185" r="24209"/>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8" name="Picture 8" descr="A picture containing outdoor, road, way, sidewalk&#10;&#10;Description automatically generated">
            <a:extLst>
              <a:ext uri="{FF2B5EF4-FFF2-40B4-BE49-F238E27FC236}">
                <a16:creationId xmlns:a16="http://schemas.microsoft.com/office/drawing/2014/main" id="{BDEF0CBE-AB3E-421B-A8CE-6D455C8B7F98}"/>
              </a:ext>
            </a:extLst>
          </p:cNvPr>
          <p:cNvPicPr>
            <a:picLocks noChangeAspect="1"/>
          </p:cNvPicPr>
          <p:nvPr/>
        </p:nvPicPr>
        <p:blipFill rotWithShape="1">
          <a:blip r:embed="rId3"/>
          <a:srcRect t="758" r="-2" b="8155"/>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7" descr="A picture containing outdoor, way, sidewalk&#10;&#10;Description automatically generated">
            <a:extLst>
              <a:ext uri="{FF2B5EF4-FFF2-40B4-BE49-F238E27FC236}">
                <a16:creationId xmlns:a16="http://schemas.microsoft.com/office/drawing/2014/main" id="{4C2EDDE3-2DBC-4D1B-849B-922042F996E2}"/>
              </a:ext>
            </a:extLst>
          </p:cNvPr>
          <p:cNvPicPr>
            <a:picLocks noChangeAspect="1"/>
          </p:cNvPicPr>
          <p:nvPr/>
        </p:nvPicPr>
        <p:blipFill rotWithShape="1">
          <a:blip r:embed="rId4"/>
          <a:srcRect r="2" b="792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5" name="Freeform: Shape 14">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F0C970-80DA-4335-AD54-D4E8D11DDEB0}"/>
              </a:ext>
            </a:extLst>
          </p:cNvPr>
          <p:cNvSpPr>
            <a:spLocks noGrp="1"/>
          </p:cNvSpPr>
          <p:nvPr>
            <p:ph type="title"/>
          </p:nvPr>
        </p:nvSpPr>
        <p:spPr>
          <a:xfrm>
            <a:off x="448056" y="685800"/>
            <a:ext cx="2807208" cy="1325563"/>
          </a:xfrm>
        </p:spPr>
        <p:txBody>
          <a:bodyPr vert="horz" lIns="91440" tIns="45720" rIns="91440" bIns="45720" rtlCol="0" anchor="ctr">
            <a:normAutofit/>
          </a:bodyPr>
          <a:lstStyle/>
          <a:p>
            <a:pPr>
              <a:spcBef>
                <a:spcPct val="0"/>
              </a:spcBef>
            </a:pPr>
            <a:r>
              <a:rPr lang="en-US" sz="2800" kern="1200">
                <a:solidFill>
                  <a:schemeClr val="tx1"/>
                </a:solidFill>
                <a:latin typeface="+mj-lt"/>
                <a:ea typeface="+mj-ea"/>
                <a:cs typeface="+mj-cs"/>
              </a:rPr>
              <a:t>EDGEBOXES</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02F18B98-7F40-4ED6-8C89-A8F337E990C5}"/>
              </a:ext>
            </a:extLst>
          </p:cNvPr>
          <p:cNvSpPr>
            <a:spLocks noGrp="1"/>
          </p:cNvSpPr>
          <p:nvPr>
            <p:ph type="body" idx="1"/>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100" kern="1200">
                <a:solidFill>
                  <a:schemeClr val="tx1"/>
                </a:solidFill>
                <a:latin typeface="+mn-lt"/>
                <a:ea typeface="+mn-ea"/>
                <a:cs typeface="+mn-cs"/>
              </a:rPr>
              <a:t>Number of Ground Truth Boxes = 7</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Qualified Boxes with IOU &gt; 0.5 = 12</a:t>
            </a:r>
            <a:br>
              <a:rPr lang="en-US" sz="1100" kern="1200">
                <a:solidFill>
                  <a:schemeClr val="tx1"/>
                </a:solidFill>
                <a:latin typeface="+mn-lt"/>
                <a:ea typeface="+mn-ea"/>
                <a:cs typeface="+mn-cs"/>
              </a:rPr>
            </a:br>
            <a:r>
              <a:rPr lang="en-US" sz="1100" kern="1200">
                <a:solidFill>
                  <a:schemeClr val="tx1"/>
                </a:solidFill>
                <a:latin typeface="+mn-lt"/>
                <a:ea typeface="+mn-ea"/>
                <a:cs typeface="+mn-cs"/>
              </a:rPr>
              <a:t>Qualified Boxes = [[1, 7, 432, 282], [4, 9, 283, 166], [3, 8, 284, 264], [44, 7, 382, 172], [66, 8,</a:t>
            </a:r>
            <a:br>
              <a:rPr lang="en-US" sz="1100" kern="1200">
                <a:solidFill>
                  <a:schemeClr val="tx1"/>
                </a:solidFill>
                <a:latin typeface="+mn-lt"/>
                <a:ea typeface="+mn-ea"/>
                <a:cs typeface="+mn-cs"/>
              </a:rPr>
            </a:br>
            <a:r>
              <a:rPr lang="en-US" sz="1100" kern="1200">
                <a:solidFill>
                  <a:schemeClr val="tx1"/>
                </a:solidFill>
                <a:latin typeface="+mn-lt"/>
                <a:ea typeface="+mn-ea"/>
                <a:cs typeface="+mn-cs"/>
              </a:rPr>
              <a:t>344, 229], [1, 45, 269, 217], [466, 141, 494, 262], [418, 134, 459, 243], [389, 138, 459, 245],</a:t>
            </a:r>
            <a:br>
              <a:rPr lang="en-US" sz="1100" kern="1200">
                <a:solidFill>
                  <a:schemeClr val="tx1"/>
                </a:solidFill>
                <a:latin typeface="+mn-lt"/>
                <a:ea typeface="+mn-ea"/>
                <a:cs typeface="+mn-cs"/>
              </a:rPr>
            </a:br>
            <a:r>
              <a:rPr lang="en-US" sz="1100" kern="1200">
                <a:solidFill>
                  <a:schemeClr val="tx1"/>
                </a:solidFill>
                <a:latin typeface="+mn-lt"/>
                <a:ea typeface="+mn-ea"/>
                <a:cs typeface="+mn-cs"/>
              </a:rPr>
              <a:t>[379, 139, 438, 245], [364, 156, 417, 240], [332, 155, 365, 211]]</a:t>
            </a:r>
            <a:br>
              <a:rPr lang="en-US" sz="1100" kern="1200">
                <a:solidFill>
                  <a:schemeClr val="tx1"/>
                </a:solidFill>
                <a:latin typeface="+mn-lt"/>
                <a:ea typeface="+mn-ea"/>
                <a:cs typeface="+mn-cs"/>
              </a:rPr>
            </a:br>
            <a:r>
              <a:rPr lang="en-US" sz="1100" kern="1200">
                <a:solidFill>
                  <a:schemeClr val="tx1"/>
                </a:solidFill>
                <a:latin typeface="+mn-lt"/>
                <a:ea typeface="+mn-ea"/>
                <a:cs typeface="+mn-cs"/>
              </a:rPr>
              <a:t>Number of final boxes = 5</a:t>
            </a:r>
            <a:br>
              <a:rPr lang="en-US" sz="1100" kern="1200">
                <a:solidFill>
                  <a:schemeClr val="tx1"/>
                </a:solidFill>
                <a:latin typeface="+mn-lt"/>
                <a:ea typeface="+mn-ea"/>
                <a:cs typeface="+mn-cs"/>
              </a:rPr>
            </a:br>
            <a:r>
              <a:rPr lang="en-US" sz="1100" kern="1200">
                <a:solidFill>
                  <a:schemeClr val="tx1"/>
                </a:solidFill>
                <a:latin typeface="+mn-lt"/>
                <a:ea typeface="+mn-ea"/>
                <a:cs typeface="+mn-cs"/>
              </a:rPr>
              <a:t>Final boxes = [[3, 8, 284, 264], [466, 141, 494, 262], [418, 134, 459, 243], [379, 139, 438, 245],</a:t>
            </a:r>
            <a:br>
              <a:rPr lang="en-US" sz="1100" kern="1200">
                <a:solidFill>
                  <a:schemeClr val="tx1"/>
                </a:solidFill>
                <a:latin typeface="+mn-lt"/>
                <a:ea typeface="+mn-ea"/>
                <a:cs typeface="+mn-cs"/>
              </a:rPr>
            </a:br>
            <a:r>
              <a:rPr lang="en-US" sz="1100" kern="1200">
                <a:solidFill>
                  <a:schemeClr val="tx1"/>
                </a:solidFill>
                <a:latin typeface="+mn-lt"/>
                <a:ea typeface="+mn-ea"/>
                <a:cs typeface="+mn-cs"/>
              </a:rPr>
              <a:t>[332, 155, 365, 211]]</a:t>
            </a:r>
            <a:br>
              <a:rPr lang="en-US" sz="1100" kern="1200">
                <a:solidFill>
                  <a:schemeClr val="tx1"/>
                </a:solidFill>
                <a:latin typeface="+mn-lt"/>
                <a:ea typeface="+mn-ea"/>
                <a:cs typeface="+mn-cs"/>
              </a:rPr>
            </a:br>
            <a:r>
              <a:rPr lang="en-US" sz="1100" kern="1200">
                <a:solidFill>
                  <a:schemeClr val="tx1"/>
                </a:solidFill>
                <a:latin typeface="+mn-lt"/>
                <a:ea typeface="+mn-ea"/>
                <a:cs typeface="+mn-cs"/>
              </a:rPr>
              <a:t>Recall = 0.7142857142857143</a:t>
            </a:r>
          </a:p>
        </p:txBody>
      </p:sp>
    </p:spTree>
    <p:extLst>
      <p:ext uri="{BB962C8B-B14F-4D97-AF65-F5344CB8AC3E}">
        <p14:creationId xmlns:p14="http://schemas.microsoft.com/office/powerpoint/2010/main" val="4286958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abstract blue and gold cube illustration">
            <a:extLst>
              <a:ext uri="{FF2B5EF4-FFF2-40B4-BE49-F238E27FC236}">
                <a16:creationId xmlns:a16="http://schemas.microsoft.com/office/drawing/2014/main" id="{06EBEEC5-1B13-4AE1-B665-33DF2F27C9D3}"/>
              </a:ext>
            </a:extLst>
          </p:cNvPr>
          <p:cNvPicPr>
            <a:picLocks noChangeAspect="1"/>
          </p:cNvPicPr>
          <p:nvPr/>
        </p:nvPicPr>
        <p:blipFill rotWithShape="1">
          <a:blip r:embed="rId2">
            <a:alphaModFix amt="35000"/>
          </a:blip>
          <a:srcRect r="-2" b="6263"/>
          <a:stretch/>
        </p:blipFill>
        <p:spPr>
          <a:xfrm>
            <a:off x="20" y="1"/>
            <a:ext cx="12191980" cy="6857999"/>
          </a:xfrm>
          <a:prstGeom prst="rect">
            <a:avLst/>
          </a:prstGeom>
        </p:spPr>
      </p:pic>
      <p:sp>
        <p:nvSpPr>
          <p:cNvPr id="2" name="Title 1">
            <a:extLst>
              <a:ext uri="{FF2B5EF4-FFF2-40B4-BE49-F238E27FC236}">
                <a16:creationId xmlns:a16="http://schemas.microsoft.com/office/drawing/2014/main" id="{79BED78A-708C-440D-8C0C-129D7860D6C9}"/>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ea typeface="+mj-lt"/>
                <a:cs typeface="+mj-lt"/>
              </a:rPr>
              <a:t>ABSTRACT</a:t>
            </a:r>
            <a:endParaRPr lang="en-US" sz="4000">
              <a:solidFill>
                <a:srgbClr val="FFFFFF"/>
              </a:solidFill>
            </a:endParaRP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24FEAC-1ABF-43CF-ADAE-A86CF6FCC427}"/>
              </a:ext>
            </a:extLst>
          </p:cNvPr>
          <p:cNvSpPr>
            <a:spLocks noGrp="1"/>
          </p:cNvSpPr>
          <p:nvPr>
            <p:ph idx="1"/>
          </p:nvPr>
        </p:nvSpPr>
        <p:spPr>
          <a:xfrm>
            <a:off x="5155379" y="1065862"/>
            <a:ext cx="5744685" cy="4726276"/>
          </a:xfrm>
        </p:spPr>
        <p:txBody>
          <a:bodyPr vert="horz" lIns="91440" tIns="45720" rIns="91440" bIns="45720" rtlCol="0" anchor="ctr">
            <a:normAutofit/>
          </a:bodyPr>
          <a:lstStyle/>
          <a:p>
            <a:pPr marL="0" indent="0">
              <a:buNone/>
            </a:pPr>
            <a:r>
              <a:rPr lang="en-US" sz="2000">
                <a:solidFill>
                  <a:srgbClr val="FFFFFF"/>
                </a:solidFill>
                <a:ea typeface="+mn-lt"/>
                <a:cs typeface="+mn-lt"/>
              </a:rPr>
              <a:t>Here, in this project we are aiming to detect and track objects by building an object detector. There had been quite a research in this topic but what we want to achieve is to compare and contrast the performances of two algorithms. These two algorithms are the Selective Search algorithm and the Edge Boxes algorithm.</a:t>
            </a:r>
            <a:endParaRPr lang="en-US" sz="2000">
              <a:solidFill>
                <a:srgbClr val="FFFFFF"/>
              </a:solidFill>
            </a:endParaRPr>
          </a:p>
        </p:txBody>
      </p:sp>
    </p:spTree>
    <p:extLst>
      <p:ext uri="{BB962C8B-B14F-4D97-AF65-F5344CB8AC3E}">
        <p14:creationId xmlns:p14="http://schemas.microsoft.com/office/powerpoint/2010/main" val="277467961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2900FC-CB80-4E58-B523-32F1B09660B2}"/>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pPr>
              <a:spcBef>
                <a:spcPct val="0"/>
              </a:spcBef>
            </a:pPr>
            <a:r>
              <a:rPr lang="en-US" sz="5600" kern="1200">
                <a:solidFill>
                  <a:schemeClr val="bg1"/>
                </a:solidFill>
                <a:latin typeface="+mj-lt"/>
                <a:ea typeface="+mj-ea"/>
                <a:cs typeface="+mj-cs"/>
              </a:rPr>
              <a:t>THANKYOU</a:t>
            </a:r>
          </a:p>
        </p:txBody>
      </p:sp>
      <p:pic>
        <p:nvPicPr>
          <p:cNvPr id="4" name="Picture 3" descr="White flowers on a green background">
            <a:extLst>
              <a:ext uri="{FF2B5EF4-FFF2-40B4-BE49-F238E27FC236}">
                <a16:creationId xmlns:a16="http://schemas.microsoft.com/office/drawing/2014/main" id="{AD2BEC4A-FA51-4CBD-9F2B-3320F12B9A14}"/>
              </a:ext>
            </a:extLst>
          </p:cNvPr>
          <p:cNvPicPr>
            <a:picLocks noChangeAspect="1"/>
          </p:cNvPicPr>
          <p:nvPr/>
        </p:nvPicPr>
        <p:blipFill rotWithShape="1">
          <a:blip r:embed="rId2"/>
          <a:srcRect t="21931" r="-2" b="29029"/>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0" name="Group 9">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 name="Freeform: Shape 10">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73864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6CE1F392-4EC4-4AF4-B2C7-B96452C736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66744" y="1690492"/>
            <a:ext cx="6579910" cy="1365330"/>
          </a:xfrm>
          <a:prstGeom prst="rect">
            <a:avLst/>
          </a:prstGeom>
        </p:spPr>
      </p:pic>
      <p:sp>
        <p:nvSpPr>
          <p:cNvPr id="26"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rgbClr val="436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5E9E13-C17B-4FFA-8AC3-75A8623C2280}"/>
              </a:ext>
            </a:extLst>
          </p:cNvPr>
          <p:cNvSpPr>
            <a:spLocks noGrp="1"/>
          </p:cNvSpPr>
          <p:nvPr>
            <p:ph type="title"/>
          </p:nvPr>
        </p:nvSpPr>
        <p:spPr>
          <a:xfrm>
            <a:off x="524256" y="4765963"/>
            <a:ext cx="6594189" cy="1625210"/>
          </a:xfrm>
        </p:spPr>
        <p:txBody>
          <a:bodyPr>
            <a:normAutofit/>
          </a:bodyPr>
          <a:lstStyle/>
          <a:p>
            <a:r>
              <a:rPr lang="en-US">
                <a:solidFill>
                  <a:srgbClr val="FFFFFF"/>
                </a:solidFill>
                <a:cs typeface="Calibri Light"/>
              </a:rPr>
              <a:t>SELECTIVE SEARCH ALGORITHM</a:t>
            </a:r>
            <a:endParaRPr lang="en-US">
              <a:solidFill>
                <a:srgbClr val="FFFFFF"/>
              </a:solidFill>
            </a:endParaRPr>
          </a:p>
        </p:txBody>
      </p:sp>
      <p:sp>
        <p:nvSpPr>
          <p:cNvPr id="27"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6E2E9DB-3AFB-4607-A07A-9CA2EA75E4F0}"/>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0" indent="0">
              <a:buNone/>
            </a:pPr>
            <a:r>
              <a:rPr lang="en-US" sz="1700">
                <a:solidFill>
                  <a:srgbClr val="FFFFFF"/>
                </a:solidFill>
                <a:ea typeface="+mn-lt"/>
                <a:cs typeface="+mn-lt"/>
              </a:rPr>
              <a:t>Selective Search is </a:t>
            </a:r>
            <a:r>
              <a:rPr lang="en-US" sz="1700" b="1">
                <a:solidFill>
                  <a:srgbClr val="FFFFFF"/>
                </a:solidFill>
                <a:ea typeface="+mn-lt"/>
                <a:cs typeface="+mn-lt"/>
              </a:rPr>
              <a:t>a region proposal algorithm used in object detection</a:t>
            </a:r>
            <a:r>
              <a:rPr lang="en-US" sz="1700">
                <a:solidFill>
                  <a:srgbClr val="FFFFFF"/>
                </a:solidFill>
                <a:ea typeface="+mn-lt"/>
                <a:cs typeface="+mn-lt"/>
              </a:rPr>
              <a:t>. It is designed to be fast with a very high recall. It is based on computing hierarchical grouping of similar regions based on color, texture, size and shape compatibility.</a:t>
            </a:r>
          </a:p>
          <a:p>
            <a:pPr marL="0" indent="0">
              <a:buNone/>
            </a:pPr>
            <a:r>
              <a:rPr lang="en-US" sz="1700">
                <a:solidFill>
                  <a:srgbClr val="FFFFFF"/>
                </a:solidFill>
                <a:ea typeface="+mn-lt"/>
                <a:cs typeface="+mn-lt"/>
              </a:rPr>
              <a:t>Selective Search is widely used in early state-of-the-art architecture such as R-CNN, Fast R-CNN etc. However, Due to number of windows it processed, it takes anywhere from 1.8 to 3.7 seconds (Selective Search Fast) to generate region proposal which is not good enough for a real-time object detection system. </a:t>
            </a:r>
            <a:endParaRPr lang="en-US" sz="1700">
              <a:solidFill>
                <a:srgbClr val="FFFFFF"/>
              </a:solidFill>
            </a:endParaRPr>
          </a:p>
        </p:txBody>
      </p:sp>
      <p:sp>
        <p:nvSpPr>
          <p:cNvPr id="5" name="TextBox 4">
            <a:extLst>
              <a:ext uri="{FF2B5EF4-FFF2-40B4-BE49-F238E27FC236}">
                <a16:creationId xmlns:a16="http://schemas.microsoft.com/office/drawing/2014/main" id="{7367F948-DB83-4F15-BF88-366B54BB2A73}"/>
              </a:ext>
            </a:extLst>
          </p:cNvPr>
          <p:cNvSpPr txBox="1"/>
          <p:nvPr/>
        </p:nvSpPr>
        <p:spPr>
          <a:xfrm>
            <a:off x="4692136" y="2855767"/>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372722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2"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6"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4">
            <a:extLst>
              <a:ext uri="{FF2B5EF4-FFF2-40B4-BE49-F238E27FC236}">
                <a16:creationId xmlns:a16="http://schemas.microsoft.com/office/drawing/2014/main" id="{054911B0-E299-4F22-9FA3-F265B4DA31BE}"/>
              </a:ext>
            </a:extLst>
          </p:cNvPr>
          <p:cNvPicPr>
            <a:picLocks noChangeAspect="1"/>
          </p:cNvPicPr>
          <p:nvPr/>
        </p:nvPicPr>
        <p:blipFill>
          <a:blip r:embed="rId2"/>
          <a:stretch>
            <a:fillRect/>
          </a:stretch>
        </p:blipFill>
        <p:spPr>
          <a:xfrm>
            <a:off x="6677026" y="1725725"/>
            <a:ext cx="4571936" cy="3383233"/>
          </a:xfrm>
          <a:prstGeom prst="rect">
            <a:avLst/>
          </a:prstGeom>
        </p:spPr>
      </p:pic>
      <p:grpSp>
        <p:nvGrpSpPr>
          <p:cNvPr id="19" name="Group 1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E5F2E0E-0D47-4052-A5A9-1625B68635E7}"/>
              </a:ext>
            </a:extLst>
          </p:cNvPr>
          <p:cNvSpPr>
            <a:spLocks noGrp="1"/>
          </p:cNvSpPr>
          <p:nvPr>
            <p:ph type="title"/>
          </p:nvPr>
        </p:nvSpPr>
        <p:spPr>
          <a:xfrm>
            <a:off x="1014985" y="819015"/>
            <a:ext cx="5501548" cy="2353362"/>
          </a:xfrm>
        </p:spPr>
        <p:txBody>
          <a:bodyPr anchor="b">
            <a:normAutofit/>
          </a:bodyPr>
          <a:lstStyle/>
          <a:p>
            <a:r>
              <a:rPr lang="en-US" sz="4800">
                <a:solidFill>
                  <a:schemeClr val="bg1"/>
                </a:solidFill>
                <a:cs typeface="Calibri Light"/>
              </a:rPr>
              <a:t>EDGEBOXES ALGORITHM</a:t>
            </a:r>
            <a:endParaRPr lang="en-US" sz="4800">
              <a:solidFill>
                <a:schemeClr val="bg1"/>
              </a:solidFill>
            </a:endParaRPr>
          </a:p>
        </p:txBody>
      </p:sp>
      <p:sp>
        <p:nvSpPr>
          <p:cNvPr id="3" name="Content Placeholder 2">
            <a:extLst>
              <a:ext uri="{FF2B5EF4-FFF2-40B4-BE49-F238E27FC236}">
                <a16:creationId xmlns:a16="http://schemas.microsoft.com/office/drawing/2014/main" id="{14865E32-5AEB-483D-A5BC-0CB96D332DC0}"/>
              </a:ext>
            </a:extLst>
          </p:cNvPr>
          <p:cNvSpPr>
            <a:spLocks noGrp="1"/>
          </p:cNvSpPr>
          <p:nvPr>
            <p:ph idx="1"/>
          </p:nvPr>
        </p:nvSpPr>
        <p:spPr>
          <a:xfrm>
            <a:off x="1014985" y="3442089"/>
            <a:ext cx="5501548" cy="2573579"/>
          </a:xfrm>
        </p:spPr>
        <p:txBody>
          <a:bodyPr vert="horz" lIns="91440" tIns="45720" rIns="91440" bIns="45720" rtlCol="0" anchor="t">
            <a:normAutofit/>
          </a:bodyPr>
          <a:lstStyle/>
          <a:p>
            <a:pPr marL="0" indent="0">
              <a:buNone/>
            </a:pPr>
            <a:r>
              <a:rPr lang="en-US" sz="1300">
                <a:solidFill>
                  <a:schemeClr val="bg1"/>
                </a:solidFill>
                <a:ea typeface="+mn-lt"/>
                <a:cs typeface="+mn-lt"/>
              </a:rPr>
              <a:t>EdgeBoxes is </a:t>
            </a:r>
            <a:r>
              <a:rPr lang="en-US" sz="1300" b="1">
                <a:solidFill>
                  <a:schemeClr val="bg1"/>
                </a:solidFill>
                <a:ea typeface="+mn-lt"/>
                <a:cs typeface="+mn-lt"/>
              </a:rPr>
              <a:t>an approach for generating object bounding box proposals directly from edges</a:t>
            </a:r>
            <a:r>
              <a:rPr lang="en-US" sz="1300">
                <a:solidFill>
                  <a:schemeClr val="bg1"/>
                </a:solidFill>
                <a:ea typeface="+mn-lt"/>
                <a:cs typeface="+mn-lt"/>
              </a:rPr>
              <a:t>. Similar to segments, edges provide a simplified but informative representation of an image.</a:t>
            </a:r>
          </a:p>
          <a:p>
            <a:pPr marL="0" indent="0">
              <a:buNone/>
            </a:pPr>
            <a:r>
              <a:rPr lang="en-US" sz="1300">
                <a:solidFill>
                  <a:schemeClr val="bg1"/>
                </a:solidFill>
                <a:ea typeface="+mn-lt"/>
                <a:cs typeface="+mn-lt"/>
              </a:rPr>
              <a:t>The main insight behind the method is the observation: the number of contours wholly enclosed by a bounding box is indicative of the likelihood of the box containing an object. We say a contour is wholly enclosed by a box if all edge pixels belonging to the contour lie within the interior of the box. Edges tend to correspond to object boundaries, and as such boxes that tightly enclose a set of edges are likely to contain an object. However, some edges that lie within an object’s bounding box may not be part of the contained object. Specifically, edge pixels that belong to contours straddling the box’s boundaries are likely to correspond to objects or structures that lie outside the box. </a:t>
            </a:r>
            <a:endParaRPr lang="en-US" sz="1300">
              <a:solidFill>
                <a:schemeClr val="bg1"/>
              </a:solidFill>
            </a:endParaRPr>
          </a:p>
        </p:txBody>
      </p:sp>
    </p:spTree>
    <p:extLst>
      <p:ext uri="{BB962C8B-B14F-4D97-AF65-F5344CB8AC3E}">
        <p14:creationId xmlns:p14="http://schemas.microsoft.com/office/powerpoint/2010/main" val="972809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transport, green, police&#10;&#10;Description automatically generated">
            <a:extLst>
              <a:ext uri="{FF2B5EF4-FFF2-40B4-BE49-F238E27FC236}">
                <a16:creationId xmlns:a16="http://schemas.microsoft.com/office/drawing/2014/main" id="{6A43F002-0A1C-425B-BF68-6E1578B0BCBD}"/>
              </a:ext>
            </a:extLst>
          </p:cNvPr>
          <p:cNvPicPr>
            <a:picLocks noGrp="1" noChangeAspect="1"/>
          </p:cNvPicPr>
          <p:nvPr>
            <p:ph type="pic" idx="2"/>
          </p:nvPr>
        </p:nvPicPr>
        <p:blipFill rotWithShape="1">
          <a:blip r:embed="rId2"/>
          <a:srcRect l="8209" r="8209"/>
          <a:stretch/>
        </p:blipFill>
        <p:spPr>
          <a:xfrm>
            <a:off x="-6" y="10"/>
            <a:ext cx="7642746"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2B20C8-5801-4042-9A5F-D07C08DE0545}"/>
              </a:ext>
            </a:extLst>
          </p:cNvPr>
          <p:cNvSpPr>
            <a:spLocks noGrp="1"/>
          </p:cNvSpPr>
          <p:nvPr>
            <p:ph type="title"/>
          </p:nvPr>
        </p:nvSpPr>
        <p:spPr>
          <a:xfrm>
            <a:off x="841248" y="4152624"/>
            <a:ext cx="2112264" cy="1920240"/>
          </a:xfrm>
        </p:spPr>
        <p:txBody>
          <a:bodyPr vert="horz" lIns="91440" tIns="45720" rIns="91440" bIns="45720" rtlCol="0" anchor="ctr">
            <a:normAutofit/>
          </a:bodyPr>
          <a:lstStyle/>
          <a:p>
            <a:pPr>
              <a:spcBef>
                <a:spcPct val="0"/>
              </a:spcBef>
            </a:pPr>
            <a:r>
              <a:rPr lang="en-US" sz="2400" kern="1200">
                <a:solidFill>
                  <a:schemeClr val="tx1"/>
                </a:solidFill>
                <a:latin typeface="+mj-lt"/>
                <a:ea typeface="+mj-ea"/>
                <a:cs typeface="+mj-cs"/>
              </a:rPr>
              <a:t>SELECTIVE SEARCH</a:t>
            </a:r>
          </a:p>
        </p:txBody>
      </p:sp>
      <p:pic>
        <p:nvPicPr>
          <p:cNvPr id="8" name="Picture 8" descr="A picture containing text, plane, outdoor, airplane&#10;&#10;Description automatically generated">
            <a:extLst>
              <a:ext uri="{FF2B5EF4-FFF2-40B4-BE49-F238E27FC236}">
                <a16:creationId xmlns:a16="http://schemas.microsoft.com/office/drawing/2014/main" id="{224AA3A5-E182-4F78-905F-DE66DD670B58}"/>
              </a:ext>
            </a:extLst>
          </p:cNvPr>
          <p:cNvPicPr>
            <a:picLocks noChangeAspect="1"/>
          </p:cNvPicPr>
          <p:nvPr/>
        </p:nvPicPr>
        <p:blipFill rotWithShape="1">
          <a:blip r:embed="rId3"/>
          <a:srcRect r="1754" b="-1"/>
          <a:stretch/>
        </p:blipFill>
        <p:spPr>
          <a:xfrm>
            <a:off x="7809454" y="1"/>
            <a:ext cx="4382546" cy="3345645"/>
          </a:xfrm>
          <a:prstGeom prst="rect">
            <a:avLst/>
          </a:prstGeom>
        </p:spPr>
      </p:pic>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AD553663-1AC6-498A-876F-9033F213219A}"/>
              </a:ext>
            </a:extLst>
          </p:cNvPr>
          <p:cNvSpPr>
            <a:spLocks noGrp="1"/>
          </p:cNvSpPr>
          <p:nvPr>
            <p:ph type="body" idx="1"/>
          </p:nvPr>
        </p:nvSpPr>
        <p:spPr>
          <a:xfrm>
            <a:off x="3364992" y="4151376"/>
            <a:ext cx="3319272" cy="1920240"/>
          </a:xfrm>
        </p:spPr>
        <p:txBody>
          <a:bodyPr vert="horz" lIns="91440" tIns="45720" rIns="91440" bIns="45720" rtlCol="0" anchor="ctr">
            <a:normAutofit/>
          </a:bodyPr>
          <a:lstStyle/>
          <a:p>
            <a:pPr indent="-228600">
              <a:buFont typeface="Arial" panose="020B0604020202020204" pitchFamily="34" charset="0"/>
              <a:buChar char="•"/>
            </a:pPr>
            <a:r>
              <a:rPr lang="en-US" sz="1200" kern="1200">
                <a:solidFill>
                  <a:schemeClr val="tx1"/>
                </a:solidFill>
                <a:latin typeface="+mn-lt"/>
                <a:ea typeface="+mn-ea"/>
                <a:cs typeface="+mn-cs"/>
              </a:rPr>
              <a:t>Color Strategy</a:t>
            </a:r>
            <a:br>
              <a:rPr lang="en-US" sz="1200" kern="1200">
                <a:solidFill>
                  <a:schemeClr val="tx1"/>
                </a:solidFill>
                <a:latin typeface="+mn-lt"/>
                <a:ea typeface="+mn-ea"/>
                <a:cs typeface="+mn-cs"/>
              </a:rPr>
            </a:br>
            <a:r>
              <a:rPr lang="en-US" sz="1200" kern="1200">
                <a:solidFill>
                  <a:schemeClr val="tx1"/>
                </a:solidFill>
                <a:latin typeface="+mn-lt"/>
                <a:ea typeface="+mn-ea"/>
                <a:cs typeface="+mn-cs"/>
              </a:rPr>
              <a:t>Total proposals = 273</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Ground Truth Boxes = 4</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Qualified Boxes with IOU &gt; 0.5 = 1</a:t>
            </a:r>
            <a:br>
              <a:rPr lang="en-US" sz="1200" kern="1200">
                <a:solidFill>
                  <a:schemeClr val="tx1"/>
                </a:solidFill>
                <a:latin typeface="+mn-lt"/>
                <a:ea typeface="+mn-ea"/>
                <a:cs typeface="+mn-cs"/>
              </a:rPr>
            </a:br>
            <a:r>
              <a:rPr lang="en-US" sz="1200" kern="1200">
                <a:solidFill>
                  <a:schemeClr val="tx1"/>
                </a:solidFill>
                <a:latin typeface="+mn-lt"/>
                <a:ea typeface="+mn-ea"/>
                <a:cs typeface="+mn-cs"/>
              </a:rPr>
              <a:t>Qualified Boxes = [[115, 228, 229, 367]]</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final boxes = 1</a:t>
            </a:r>
            <a:br>
              <a:rPr lang="en-US" sz="1200" kern="1200">
                <a:solidFill>
                  <a:schemeClr val="tx1"/>
                </a:solidFill>
                <a:latin typeface="+mn-lt"/>
                <a:ea typeface="+mn-ea"/>
                <a:cs typeface="+mn-cs"/>
              </a:rPr>
            </a:br>
            <a:r>
              <a:rPr lang="en-US" sz="1200" kern="1200">
                <a:solidFill>
                  <a:schemeClr val="tx1"/>
                </a:solidFill>
                <a:latin typeface="+mn-lt"/>
                <a:ea typeface="+mn-ea"/>
                <a:cs typeface="+mn-cs"/>
              </a:rPr>
              <a:t>Final boxes = [[115, 228, 229, 367]]</a:t>
            </a:r>
            <a:br>
              <a:rPr lang="en-US" sz="1200" kern="1200">
                <a:solidFill>
                  <a:schemeClr val="tx1"/>
                </a:solidFill>
                <a:latin typeface="+mn-lt"/>
                <a:ea typeface="+mn-ea"/>
                <a:cs typeface="+mn-cs"/>
              </a:rPr>
            </a:br>
            <a:r>
              <a:rPr lang="en-US" sz="1200" kern="1200">
                <a:solidFill>
                  <a:schemeClr val="tx1"/>
                </a:solidFill>
                <a:latin typeface="+mn-lt"/>
                <a:ea typeface="+mn-ea"/>
                <a:cs typeface="+mn-cs"/>
              </a:rPr>
              <a:t>Recall = 0.25</a:t>
            </a:r>
          </a:p>
        </p:txBody>
      </p:sp>
      <p:pic>
        <p:nvPicPr>
          <p:cNvPr id="7" name="Picture 7" descr="A picture containing text, plane, outdoor, airplane&#10;&#10;Description automatically generated">
            <a:extLst>
              <a:ext uri="{FF2B5EF4-FFF2-40B4-BE49-F238E27FC236}">
                <a16:creationId xmlns:a16="http://schemas.microsoft.com/office/drawing/2014/main" id="{AABEAB90-C535-4AAB-A5CC-80170D939A2F}"/>
              </a:ext>
            </a:extLst>
          </p:cNvPr>
          <p:cNvPicPr>
            <a:picLocks noChangeAspect="1"/>
          </p:cNvPicPr>
          <p:nvPr/>
        </p:nvPicPr>
        <p:blipFill rotWithShape="1">
          <a:blip r:embed="rId3"/>
          <a:srcRect r="1754" b="-1"/>
          <a:stretch/>
        </p:blipFill>
        <p:spPr>
          <a:xfrm>
            <a:off x="7809462" y="3512354"/>
            <a:ext cx="4382545" cy="3345646"/>
          </a:xfrm>
          <a:prstGeom prst="rect">
            <a:avLst/>
          </a:prstGeom>
        </p:spPr>
      </p:pic>
    </p:spTree>
    <p:extLst>
      <p:ext uri="{BB962C8B-B14F-4D97-AF65-F5344CB8AC3E}">
        <p14:creationId xmlns:p14="http://schemas.microsoft.com/office/powerpoint/2010/main" val="180877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transport, police&#10;&#10;Description automatically generated">
            <a:extLst>
              <a:ext uri="{FF2B5EF4-FFF2-40B4-BE49-F238E27FC236}">
                <a16:creationId xmlns:a16="http://schemas.microsoft.com/office/drawing/2014/main" id="{CB15CA7D-F28F-4DE0-8B37-D4EC94E8E042}"/>
              </a:ext>
            </a:extLst>
          </p:cNvPr>
          <p:cNvPicPr>
            <a:picLocks noGrp="1" noChangeAspect="1"/>
          </p:cNvPicPr>
          <p:nvPr>
            <p:ph type="pic" idx="2"/>
          </p:nvPr>
        </p:nvPicPr>
        <p:blipFill rotWithShape="1">
          <a:blip r:embed="rId2"/>
          <a:srcRect l="2756" r="13662"/>
          <a:stretch/>
        </p:blipFill>
        <p:spPr>
          <a:xfrm>
            <a:off x="-6" y="10"/>
            <a:ext cx="7642746"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B34AB0-C29A-4D62-B9A2-89F2B70A8E9A}"/>
              </a:ext>
            </a:extLst>
          </p:cNvPr>
          <p:cNvSpPr>
            <a:spLocks noGrp="1"/>
          </p:cNvSpPr>
          <p:nvPr>
            <p:ph type="title"/>
          </p:nvPr>
        </p:nvSpPr>
        <p:spPr>
          <a:xfrm>
            <a:off x="841248" y="4152624"/>
            <a:ext cx="2112264" cy="1920240"/>
          </a:xfrm>
        </p:spPr>
        <p:txBody>
          <a:bodyPr vert="horz" lIns="91440" tIns="45720" rIns="91440" bIns="45720" rtlCol="0" anchor="ctr">
            <a:normAutofit/>
          </a:bodyPr>
          <a:lstStyle/>
          <a:p>
            <a:pPr>
              <a:spcBef>
                <a:spcPct val="0"/>
              </a:spcBef>
            </a:pPr>
            <a:r>
              <a:rPr lang="en-US" sz="2400" kern="1200">
                <a:solidFill>
                  <a:schemeClr val="tx1"/>
                </a:solidFill>
                <a:latin typeface="+mj-lt"/>
                <a:ea typeface="+mj-ea"/>
                <a:cs typeface="+mj-cs"/>
              </a:rPr>
              <a:t>SELECTIVE SEARCH</a:t>
            </a:r>
          </a:p>
        </p:txBody>
      </p:sp>
      <p:pic>
        <p:nvPicPr>
          <p:cNvPr id="8" name="Picture 8" descr="A picture containing text, outdoor, plane, person&#10;&#10;Description automatically generated">
            <a:extLst>
              <a:ext uri="{FF2B5EF4-FFF2-40B4-BE49-F238E27FC236}">
                <a16:creationId xmlns:a16="http://schemas.microsoft.com/office/drawing/2014/main" id="{109E8DED-EC3C-4940-9949-72F8A7D953D2}"/>
              </a:ext>
            </a:extLst>
          </p:cNvPr>
          <p:cNvPicPr>
            <a:picLocks noChangeAspect="1"/>
          </p:cNvPicPr>
          <p:nvPr/>
        </p:nvPicPr>
        <p:blipFill rotWithShape="1">
          <a:blip r:embed="rId3"/>
          <a:srcRect r="1754" b="-1"/>
          <a:stretch/>
        </p:blipFill>
        <p:spPr>
          <a:xfrm>
            <a:off x="7809454" y="1"/>
            <a:ext cx="4382546" cy="3345645"/>
          </a:xfrm>
          <a:prstGeom prst="rect">
            <a:avLst/>
          </a:prstGeom>
        </p:spPr>
      </p:pic>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7AF119D-ACD1-45C3-BEEB-E82DE0CC3728}"/>
              </a:ext>
            </a:extLst>
          </p:cNvPr>
          <p:cNvSpPr>
            <a:spLocks noGrp="1"/>
          </p:cNvSpPr>
          <p:nvPr>
            <p:ph type="body" idx="1"/>
          </p:nvPr>
        </p:nvSpPr>
        <p:spPr>
          <a:xfrm>
            <a:off x="3364992" y="4151376"/>
            <a:ext cx="3319272" cy="1920240"/>
          </a:xfrm>
        </p:spPr>
        <p:txBody>
          <a:bodyPr vert="horz" lIns="91440" tIns="45720" rIns="91440" bIns="45720" rtlCol="0" anchor="ctr">
            <a:normAutofit/>
          </a:bodyPr>
          <a:lstStyle/>
          <a:p>
            <a:pPr indent="-228600">
              <a:buFont typeface="Arial" panose="020B0604020202020204" pitchFamily="34" charset="0"/>
              <a:buChar char="•"/>
            </a:pPr>
            <a:r>
              <a:rPr lang="en-US" sz="1200" kern="1200">
                <a:solidFill>
                  <a:schemeClr val="tx1"/>
                </a:solidFill>
                <a:latin typeface="+mn-lt"/>
                <a:ea typeface="+mn-ea"/>
                <a:cs typeface="+mn-cs"/>
              </a:rPr>
              <a:t>All Strategy</a:t>
            </a:r>
            <a:br>
              <a:rPr lang="en-US" sz="1200" kern="1200">
                <a:solidFill>
                  <a:schemeClr val="tx1"/>
                </a:solidFill>
                <a:latin typeface="+mn-lt"/>
                <a:ea typeface="+mn-ea"/>
                <a:cs typeface="+mn-cs"/>
              </a:rPr>
            </a:br>
            <a:r>
              <a:rPr lang="en-US" sz="1200" kern="1200">
                <a:solidFill>
                  <a:schemeClr val="tx1"/>
                </a:solidFill>
                <a:latin typeface="+mn-lt"/>
                <a:ea typeface="+mn-ea"/>
                <a:cs typeface="+mn-cs"/>
              </a:rPr>
              <a:t>Total proposals = 284</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Ground Truth Boxes = 4</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Qualified Boxes with IOU &gt; 0.5 = 1</a:t>
            </a:r>
            <a:br>
              <a:rPr lang="en-US" sz="1200" kern="1200">
                <a:solidFill>
                  <a:schemeClr val="tx1"/>
                </a:solidFill>
                <a:latin typeface="+mn-lt"/>
                <a:ea typeface="+mn-ea"/>
                <a:cs typeface="+mn-cs"/>
              </a:rPr>
            </a:br>
            <a:r>
              <a:rPr lang="en-US" sz="1200" kern="1200">
                <a:solidFill>
                  <a:schemeClr val="tx1"/>
                </a:solidFill>
                <a:latin typeface="+mn-lt"/>
                <a:ea typeface="+mn-ea"/>
                <a:cs typeface="+mn-cs"/>
              </a:rPr>
              <a:t>Qualified Boxes = [[12, 239, 116, 375]]</a:t>
            </a:r>
            <a:br>
              <a:rPr lang="en-US" sz="1200" kern="1200">
                <a:solidFill>
                  <a:schemeClr val="tx1"/>
                </a:solidFill>
                <a:latin typeface="+mn-lt"/>
                <a:ea typeface="+mn-ea"/>
                <a:cs typeface="+mn-cs"/>
              </a:rPr>
            </a:br>
            <a:r>
              <a:rPr lang="en-US" sz="1200" kern="1200">
                <a:solidFill>
                  <a:schemeClr val="tx1"/>
                </a:solidFill>
                <a:latin typeface="+mn-lt"/>
                <a:ea typeface="+mn-ea"/>
                <a:cs typeface="+mn-cs"/>
              </a:rPr>
              <a:t>Number of final boxes = 1</a:t>
            </a:r>
            <a:br>
              <a:rPr lang="en-US" sz="1200" kern="1200">
                <a:solidFill>
                  <a:schemeClr val="tx1"/>
                </a:solidFill>
                <a:latin typeface="+mn-lt"/>
                <a:ea typeface="+mn-ea"/>
                <a:cs typeface="+mn-cs"/>
              </a:rPr>
            </a:br>
            <a:r>
              <a:rPr lang="en-US" sz="1200" kern="1200">
                <a:solidFill>
                  <a:schemeClr val="tx1"/>
                </a:solidFill>
                <a:latin typeface="+mn-lt"/>
                <a:ea typeface="+mn-ea"/>
                <a:cs typeface="+mn-cs"/>
              </a:rPr>
              <a:t>Final boxes = [[12, 239, 116, 375]]</a:t>
            </a:r>
            <a:br>
              <a:rPr lang="en-US" sz="1200" kern="1200">
                <a:solidFill>
                  <a:schemeClr val="tx1"/>
                </a:solidFill>
                <a:latin typeface="+mn-lt"/>
                <a:ea typeface="+mn-ea"/>
                <a:cs typeface="+mn-cs"/>
              </a:rPr>
            </a:br>
            <a:r>
              <a:rPr lang="en-US" sz="1200" kern="1200">
                <a:solidFill>
                  <a:schemeClr val="tx1"/>
                </a:solidFill>
                <a:latin typeface="+mn-lt"/>
                <a:ea typeface="+mn-ea"/>
                <a:cs typeface="+mn-cs"/>
              </a:rPr>
              <a:t>Recall = 0.25</a:t>
            </a:r>
          </a:p>
        </p:txBody>
      </p:sp>
      <p:pic>
        <p:nvPicPr>
          <p:cNvPr id="7" name="Picture 7" descr="A picture containing text, outdoor, plane, person&#10;&#10;Description automatically generated">
            <a:extLst>
              <a:ext uri="{FF2B5EF4-FFF2-40B4-BE49-F238E27FC236}">
                <a16:creationId xmlns:a16="http://schemas.microsoft.com/office/drawing/2014/main" id="{B38148CF-5B1B-4914-A61F-85E53B1F4515}"/>
              </a:ext>
            </a:extLst>
          </p:cNvPr>
          <p:cNvPicPr>
            <a:picLocks noChangeAspect="1"/>
          </p:cNvPicPr>
          <p:nvPr/>
        </p:nvPicPr>
        <p:blipFill rotWithShape="1">
          <a:blip r:embed="rId3"/>
          <a:srcRect r="1754" b="-1"/>
          <a:stretch/>
        </p:blipFill>
        <p:spPr>
          <a:xfrm>
            <a:off x="7809462" y="3512354"/>
            <a:ext cx="4382545" cy="3345646"/>
          </a:xfrm>
          <a:prstGeom prst="rect">
            <a:avLst/>
          </a:prstGeom>
        </p:spPr>
      </p:pic>
    </p:spTree>
    <p:extLst>
      <p:ext uri="{BB962C8B-B14F-4D97-AF65-F5344CB8AC3E}">
        <p14:creationId xmlns:p14="http://schemas.microsoft.com/office/powerpoint/2010/main" val="4145203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F471D25B-3D61-490D-829A-2135F280772A}"/>
              </a:ext>
            </a:extLst>
          </p:cNvPr>
          <p:cNvPicPr>
            <a:picLocks noGrp="1" noChangeAspect="1"/>
          </p:cNvPicPr>
          <p:nvPr>
            <p:ph type="pic" idx="2"/>
          </p:nvPr>
        </p:nvPicPr>
        <p:blipFill rotWithShape="1">
          <a:blip r:embed="rId2">
            <a:duotone>
              <a:prstClr val="black"/>
              <a:schemeClr val="tx2">
                <a:tint val="45000"/>
                <a:satMod val="400000"/>
              </a:schemeClr>
            </a:duotone>
            <a:alphaModFix amt="35000"/>
          </a:blip>
          <a:srcRect t="5290" b="10148"/>
          <a:stretch/>
        </p:blipFill>
        <p:spPr>
          <a:xfrm>
            <a:off x="-7" y="-8"/>
            <a:ext cx="12192000" cy="6855958"/>
          </a:xfrm>
          <a:prstGeom prst="rect">
            <a:avLst/>
          </a:prstGeom>
        </p:spPr>
      </p:pic>
      <p:sp>
        <p:nvSpPr>
          <p:cNvPr id="2" name="Title 1">
            <a:extLst>
              <a:ext uri="{FF2B5EF4-FFF2-40B4-BE49-F238E27FC236}">
                <a16:creationId xmlns:a16="http://schemas.microsoft.com/office/drawing/2014/main" id="{CC1BFE72-1E4E-4175-9C8E-B788E9735AFA}"/>
              </a:ext>
            </a:extLst>
          </p:cNvPr>
          <p:cNvSpPr>
            <a:spLocks noGrp="1"/>
          </p:cNvSpPr>
          <p:nvPr>
            <p:ph type="title"/>
          </p:nvPr>
        </p:nvSpPr>
        <p:spPr>
          <a:xfrm>
            <a:off x="801098" y="1396289"/>
            <a:ext cx="6387102" cy="1325563"/>
          </a:xfrm>
        </p:spPr>
        <p:txBody>
          <a:bodyPr vert="horz" lIns="91440" tIns="45720" rIns="91440" bIns="45720" rtlCol="0" anchor="ctr">
            <a:normAutofit/>
          </a:bodyPr>
          <a:lstStyle/>
          <a:p>
            <a:pPr>
              <a:spcBef>
                <a:spcPct val="0"/>
              </a:spcBef>
            </a:pPr>
            <a:r>
              <a:rPr lang="en-US" sz="4400" kern="1200">
                <a:solidFill>
                  <a:schemeClr val="tx1"/>
                </a:solidFill>
                <a:latin typeface="+mj-lt"/>
                <a:ea typeface="+mj-ea"/>
                <a:cs typeface="+mj-cs"/>
              </a:rPr>
              <a:t>SELECTIVE SEARCH</a:t>
            </a:r>
          </a:p>
        </p:txBody>
      </p:sp>
      <p:sp>
        <p:nvSpPr>
          <p:cNvPr id="4" name="Text Placeholder 3">
            <a:extLst>
              <a:ext uri="{FF2B5EF4-FFF2-40B4-BE49-F238E27FC236}">
                <a16:creationId xmlns:a16="http://schemas.microsoft.com/office/drawing/2014/main" id="{A0846D70-2D75-42F1-B09B-71F704B3401F}"/>
              </a:ext>
            </a:extLst>
          </p:cNvPr>
          <p:cNvSpPr>
            <a:spLocks noGrp="1"/>
          </p:cNvSpPr>
          <p:nvPr>
            <p:ph type="body" idx="1"/>
          </p:nvPr>
        </p:nvSpPr>
        <p:spPr>
          <a:xfrm>
            <a:off x="805542" y="2871982"/>
            <a:ext cx="6382657" cy="3181684"/>
          </a:xfrm>
        </p:spPr>
        <p:txBody>
          <a:bodyPr vert="horz" lIns="91440" tIns="45720" rIns="91440" bIns="45720" rtlCol="0" anchor="t">
            <a:normAutofit/>
          </a:bodyPr>
          <a:lstStyle/>
          <a:p>
            <a:pPr indent="-228600">
              <a:buFont typeface="Arial" panose="020B0604020202020204" pitchFamily="34" charset="0"/>
              <a:buChar char="•"/>
            </a:pPr>
            <a:r>
              <a:rPr lang="en-US" sz="1800" kern="1200">
                <a:solidFill>
                  <a:schemeClr val="tx1"/>
                </a:solidFill>
                <a:latin typeface="+mn-lt"/>
                <a:ea typeface="+mn-ea"/>
                <a:cs typeface="+mn-cs"/>
              </a:rPr>
              <a:t>Color Strategy</a:t>
            </a:r>
            <a:br>
              <a:rPr lang="en-US" sz="1800" kern="1200">
                <a:solidFill>
                  <a:schemeClr val="tx1"/>
                </a:solidFill>
                <a:latin typeface="+mn-lt"/>
                <a:ea typeface="+mn-ea"/>
                <a:cs typeface="+mn-cs"/>
              </a:rPr>
            </a:br>
            <a:r>
              <a:rPr lang="en-US" sz="1800" kern="1200">
                <a:solidFill>
                  <a:schemeClr val="tx1"/>
                </a:solidFill>
                <a:latin typeface="+mn-lt"/>
                <a:ea typeface="+mn-ea"/>
                <a:cs typeface="+mn-cs"/>
              </a:rPr>
              <a:t>Total proposals = 250</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Ground Truth Boxes = 2</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Qualified Boxes with IOU &gt; 0.5 = 2</a:t>
            </a:r>
            <a:br>
              <a:rPr lang="en-US" sz="1800" kern="1200">
                <a:solidFill>
                  <a:schemeClr val="tx1"/>
                </a:solidFill>
                <a:latin typeface="+mn-lt"/>
                <a:ea typeface="+mn-ea"/>
                <a:cs typeface="+mn-cs"/>
              </a:rPr>
            </a:br>
            <a:r>
              <a:rPr lang="en-US" sz="1800" kern="1200">
                <a:solidFill>
                  <a:schemeClr val="tx1"/>
                </a:solidFill>
                <a:latin typeface="+mn-lt"/>
                <a:ea typeface="+mn-ea"/>
                <a:cs typeface="+mn-cs"/>
              </a:rPr>
              <a:t>Qualified Boxes = [[245, 101, 401, 318], [71, 55, 425, 333]]</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final boxes = 1</a:t>
            </a:r>
            <a:br>
              <a:rPr lang="en-US" sz="1800" kern="1200">
                <a:solidFill>
                  <a:schemeClr val="tx1"/>
                </a:solidFill>
                <a:latin typeface="+mn-lt"/>
                <a:ea typeface="+mn-ea"/>
                <a:cs typeface="+mn-cs"/>
              </a:rPr>
            </a:br>
            <a:r>
              <a:rPr lang="en-US" sz="1800" kern="1200">
                <a:solidFill>
                  <a:schemeClr val="tx1"/>
                </a:solidFill>
                <a:latin typeface="+mn-lt"/>
                <a:ea typeface="+mn-ea"/>
                <a:cs typeface="+mn-cs"/>
              </a:rPr>
              <a:t>Final boxes = [[245, 101, 401, 318]]</a:t>
            </a:r>
            <a:br>
              <a:rPr lang="en-US" sz="1800" kern="1200">
                <a:solidFill>
                  <a:schemeClr val="tx1"/>
                </a:solidFill>
                <a:latin typeface="+mn-lt"/>
                <a:ea typeface="+mn-ea"/>
                <a:cs typeface="+mn-cs"/>
              </a:rPr>
            </a:br>
            <a:r>
              <a:rPr lang="en-US" sz="1800" kern="1200">
                <a:solidFill>
                  <a:schemeClr val="tx1"/>
                </a:solidFill>
                <a:latin typeface="+mn-lt"/>
                <a:ea typeface="+mn-ea"/>
                <a:cs typeface="+mn-cs"/>
              </a:rPr>
              <a:t>Recall = 0.5</a:t>
            </a:r>
          </a:p>
        </p:txBody>
      </p:sp>
      <p:sp>
        <p:nvSpPr>
          <p:cNvPr id="11" name="Freeform: Shape 13">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descr="A picture containing grass, dog, outdoor, tree&#10;&#10;Description automatically generated">
            <a:extLst>
              <a:ext uri="{FF2B5EF4-FFF2-40B4-BE49-F238E27FC236}">
                <a16:creationId xmlns:a16="http://schemas.microsoft.com/office/drawing/2014/main" id="{593CD4AF-0576-4D20-AECF-8F4BC074D463}"/>
              </a:ext>
            </a:extLst>
          </p:cNvPr>
          <p:cNvPicPr>
            <a:picLocks noChangeAspect="1"/>
          </p:cNvPicPr>
          <p:nvPr/>
        </p:nvPicPr>
        <p:blipFill rotWithShape="1">
          <a:blip r:embed="rId3"/>
          <a:srcRect l="9737" r="3" b="3"/>
          <a:stretch/>
        </p:blipFill>
        <p:spPr>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12" name="Freeform: Shape 15">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9" descr="A picture containing grass, dog, outdoor, field&#10;&#10;Description automatically generated">
            <a:extLst>
              <a:ext uri="{FF2B5EF4-FFF2-40B4-BE49-F238E27FC236}">
                <a16:creationId xmlns:a16="http://schemas.microsoft.com/office/drawing/2014/main" id="{E20AA22E-FDB1-4BB9-89E7-23477D860746}"/>
              </a:ext>
            </a:extLst>
          </p:cNvPr>
          <p:cNvPicPr>
            <a:picLocks noChangeAspect="1"/>
          </p:cNvPicPr>
          <p:nvPr/>
        </p:nvPicPr>
        <p:blipFill rotWithShape="1">
          <a:blip r:embed="rId4"/>
          <a:srcRect l="11867" r="6129" b="4"/>
          <a:stretch/>
        </p:blipFill>
        <p:spPr>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48266854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descr="A picture containing grass, dog, outdoor, leash&#10;&#10;Description automatically generated">
            <a:extLst>
              <a:ext uri="{FF2B5EF4-FFF2-40B4-BE49-F238E27FC236}">
                <a16:creationId xmlns:a16="http://schemas.microsoft.com/office/drawing/2014/main" id="{712111A4-276C-471A-850A-C59A2EAA26EA}"/>
              </a:ext>
            </a:extLst>
          </p:cNvPr>
          <p:cNvPicPr>
            <a:picLocks noChangeAspect="1"/>
          </p:cNvPicPr>
          <p:nvPr/>
        </p:nvPicPr>
        <p:blipFill rotWithShape="1">
          <a:blip r:embed="rId2">
            <a:duotone>
              <a:prstClr val="black"/>
              <a:schemeClr val="tx2">
                <a:tint val="45000"/>
                <a:satMod val="400000"/>
              </a:schemeClr>
            </a:duotone>
            <a:alphaModFix amt="35000"/>
          </a:blip>
          <a:srcRect t="2575" b="12864"/>
          <a:stretch/>
        </p:blipFill>
        <p:spPr>
          <a:xfrm>
            <a:off x="-7" y="-8"/>
            <a:ext cx="12192000" cy="6855958"/>
          </a:xfrm>
          <a:prstGeom prst="rect">
            <a:avLst/>
          </a:prstGeom>
        </p:spPr>
      </p:pic>
      <p:sp>
        <p:nvSpPr>
          <p:cNvPr id="2" name="Title 1">
            <a:extLst>
              <a:ext uri="{FF2B5EF4-FFF2-40B4-BE49-F238E27FC236}">
                <a16:creationId xmlns:a16="http://schemas.microsoft.com/office/drawing/2014/main" id="{892DD86F-DC52-4DBB-90A5-B620F6080757}"/>
              </a:ext>
            </a:extLst>
          </p:cNvPr>
          <p:cNvSpPr>
            <a:spLocks noGrp="1"/>
          </p:cNvSpPr>
          <p:nvPr>
            <p:ph type="title"/>
          </p:nvPr>
        </p:nvSpPr>
        <p:spPr>
          <a:xfrm>
            <a:off x="801098" y="1396289"/>
            <a:ext cx="6387102" cy="1325563"/>
          </a:xfrm>
        </p:spPr>
        <p:txBody>
          <a:bodyPr vert="horz" lIns="91440" tIns="45720" rIns="91440" bIns="45720" rtlCol="0" anchor="ctr">
            <a:normAutofit/>
          </a:bodyPr>
          <a:lstStyle/>
          <a:p>
            <a:pPr>
              <a:spcBef>
                <a:spcPct val="0"/>
              </a:spcBef>
            </a:pPr>
            <a:r>
              <a:rPr lang="en-US" sz="4400" kern="1200">
                <a:solidFill>
                  <a:schemeClr val="tx1"/>
                </a:solidFill>
                <a:latin typeface="+mj-lt"/>
                <a:ea typeface="+mj-ea"/>
                <a:cs typeface="+mj-cs"/>
              </a:rPr>
              <a:t>SELECTIVE SEARCH</a:t>
            </a:r>
          </a:p>
        </p:txBody>
      </p:sp>
      <p:sp>
        <p:nvSpPr>
          <p:cNvPr id="4" name="Text Placeholder 3">
            <a:extLst>
              <a:ext uri="{FF2B5EF4-FFF2-40B4-BE49-F238E27FC236}">
                <a16:creationId xmlns:a16="http://schemas.microsoft.com/office/drawing/2014/main" id="{A1D41B6D-8233-4443-BF1C-F50A58E577EB}"/>
              </a:ext>
            </a:extLst>
          </p:cNvPr>
          <p:cNvSpPr>
            <a:spLocks noGrp="1"/>
          </p:cNvSpPr>
          <p:nvPr>
            <p:ph type="body" idx="1"/>
          </p:nvPr>
        </p:nvSpPr>
        <p:spPr>
          <a:xfrm>
            <a:off x="805542" y="2871982"/>
            <a:ext cx="6382657" cy="3181684"/>
          </a:xfrm>
        </p:spPr>
        <p:txBody>
          <a:bodyPr vert="horz" lIns="91440" tIns="45720" rIns="91440" bIns="45720" rtlCol="0" anchor="t">
            <a:normAutofit/>
          </a:bodyPr>
          <a:lstStyle/>
          <a:p>
            <a:pPr indent="-228600">
              <a:buFont typeface="Arial" panose="020B0604020202020204" pitchFamily="34" charset="0"/>
              <a:buChar char="•"/>
            </a:pPr>
            <a:r>
              <a:rPr lang="en-US" sz="1800" kern="1200">
                <a:solidFill>
                  <a:schemeClr val="tx1"/>
                </a:solidFill>
                <a:latin typeface="+mn-lt"/>
                <a:ea typeface="+mn-ea"/>
                <a:cs typeface="+mn-cs"/>
              </a:rPr>
              <a:t>All Strategy</a:t>
            </a:r>
            <a:br>
              <a:rPr lang="en-US" sz="1800" kern="1200">
                <a:solidFill>
                  <a:schemeClr val="tx1"/>
                </a:solidFill>
                <a:latin typeface="+mn-lt"/>
                <a:ea typeface="+mn-ea"/>
                <a:cs typeface="+mn-cs"/>
              </a:rPr>
            </a:br>
            <a:r>
              <a:rPr lang="en-US" sz="1800" kern="1200">
                <a:solidFill>
                  <a:schemeClr val="tx1"/>
                </a:solidFill>
                <a:latin typeface="+mn-lt"/>
                <a:ea typeface="+mn-ea"/>
                <a:cs typeface="+mn-cs"/>
              </a:rPr>
              <a:t>Total proposals = 266</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Ground Truth Boxes = 2</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Qualified Boxes with IOU &gt; 0.5 = 1</a:t>
            </a:r>
            <a:br>
              <a:rPr lang="en-US" sz="1800" kern="1200">
                <a:solidFill>
                  <a:schemeClr val="tx1"/>
                </a:solidFill>
                <a:latin typeface="+mn-lt"/>
                <a:ea typeface="+mn-ea"/>
                <a:cs typeface="+mn-cs"/>
              </a:rPr>
            </a:br>
            <a:r>
              <a:rPr lang="en-US" sz="1800" kern="1200">
                <a:solidFill>
                  <a:schemeClr val="tx1"/>
                </a:solidFill>
                <a:latin typeface="+mn-lt"/>
                <a:ea typeface="+mn-ea"/>
                <a:cs typeface="+mn-cs"/>
              </a:rPr>
              <a:t>Qualified Boxes = [[77, 97, 156, 315]]</a:t>
            </a:r>
            <a:br>
              <a:rPr lang="en-US" sz="1800" kern="1200">
                <a:solidFill>
                  <a:schemeClr val="tx1"/>
                </a:solidFill>
                <a:latin typeface="+mn-lt"/>
                <a:ea typeface="+mn-ea"/>
                <a:cs typeface="+mn-cs"/>
              </a:rPr>
            </a:br>
            <a:r>
              <a:rPr lang="en-US" sz="1800" kern="1200">
                <a:solidFill>
                  <a:schemeClr val="tx1"/>
                </a:solidFill>
                <a:latin typeface="+mn-lt"/>
                <a:ea typeface="+mn-ea"/>
                <a:cs typeface="+mn-cs"/>
              </a:rPr>
              <a:t>Number of final boxes = 1</a:t>
            </a:r>
            <a:br>
              <a:rPr lang="en-US" sz="1800" kern="1200">
                <a:solidFill>
                  <a:schemeClr val="tx1"/>
                </a:solidFill>
                <a:latin typeface="+mn-lt"/>
                <a:ea typeface="+mn-ea"/>
                <a:cs typeface="+mn-cs"/>
              </a:rPr>
            </a:br>
            <a:r>
              <a:rPr lang="en-US" sz="1800" kern="1200">
                <a:solidFill>
                  <a:schemeClr val="tx1"/>
                </a:solidFill>
                <a:latin typeface="+mn-lt"/>
                <a:ea typeface="+mn-ea"/>
                <a:cs typeface="+mn-cs"/>
              </a:rPr>
              <a:t>Final boxes = [[77, 97, 156, 315]]</a:t>
            </a:r>
            <a:br>
              <a:rPr lang="en-US" sz="1800" kern="1200">
                <a:solidFill>
                  <a:schemeClr val="tx1"/>
                </a:solidFill>
                <a:latin typeface="+mn-lt"/>
                <a:ea typeface="+mn-ea"/>
                <a:cs typeface="+mn-cs"/>
              </a:rPr>
            </a:br>
            <a:r>
              <a:rPr lang="en-US" sz="1800" kern="1200">
                <a:solidFill>
                  <a:schemeClr val="tx1"/>
                </a:solidFill>
                <a:latin typeface="+mn-lt"/>
                <a:ea typeface="+mn-ea"/>
                <a:cs typeface="+mn-cs"/>
              </a:rPr>
              <a:t>Recall = 0.5</a:t>
            </a:r>
          </a:p>
        </p:txBody>
      </p:sp>
      <p:sp>
        <p:nvSpPr>
          <p:cNvPr id="13" name="Freeform: Shape 12">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A picture containing grass, dog, outdoor, leash&#10;&#10;Description automatically generated">
            <a:extLst>
              <a:ext uri="{FF2B5EF4-FFF2-40B4-BE49-F238E27FC236}">
                <a16:creationId xmlns:a16="http://schemas.microsoft.com/office/drawing/2014/main" id="{0A3BC1E9-53CA-4AED-BB0E-26A5A6BACA80}"/>
              </a:ext>
            </a:extLst>
          </p:cNvPr>
          <p:cNvPicPr>
            <a:picLocks noChangeAspect="1"/>
          </p:cNvPicPr>
          <p:nvPr/>
        </p:nvPicPr>
        <p:blipFill rotWithShape="1">
          <a:blip r:embed="rId2"/>
          <a:srcRect l="7002" r="2738" b="3"/>
          <a:stretch/>
        </p:blipFill>
        <p:spPr>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15" name="Freeform: Shape 14">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a:extLst>
              <a:ext uri="{FF2B5EF4-FFF2-40B4-BE49-F238E27FC236}">
                <a16:creationId xmlns:a16="http://schemas.microsoft.com/office/drawing/2014/main" id="{876F2FFD-F208-4EA0-8B9A-A9EBE997DBE2}"/>
              </a:ext>
            </a:extLst>
          </p:cNvPr>
          <p:cNvPicPr>
            <a:picLocks noGrp="1" noChangeAspect="1"/>
          </p:cNvPicPr>
          <p:nvPr>
            <p:ph type="pic" idx="2"/>
          </p:nvPr>
        </p:nvPicPr>
        <p:blipFill rotWithShape="1">
          <a:blip r:embed="rId3"/>
          <a:srcRect l="7298" r="10698" b="4"/>
          <a:stretch/>
        </p:blipFill>
        <p:spPr>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337116399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30</Slides>
  <Notes>1</Notes>
  <HiddenSlides>0</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Office Theme</vt:lpstr>
      <vt:lpstr>PowerPoint Presentation</vt:lpstr>
      <vt:lpstr>OBJECTIVE</vt:lpstr>
      <vt:lpstr>ABSTRACT</vt:lpstr>
      <vt:lpstr>SELECTIVE SEARCH ALGORITHM</vt:lpstr>
      <vt:lpstr>EDGEBOXES ALGORITHM</vt:lpstr>
      <vt:lpstr>SELECTIVE SEARCH</vt:lpstr>
      <vt:lpstr>SELECTIVE SEARCH</vt:lpstr>
      <vt:lpstr>SELECTIVE SEARCH</vt:lpstr>
      <vt:lpstr>SELECTIVE SEARCH</vt:lpstr>
      <vt:lpstr>SELECTIVE SERACH</vt:lpstr>
      <vt:lpstr>SELECTIVE SEARCH</vt:lpstr>
      <vt:lpstr>SELECTIVE SEARCH</vt:lpstr>
      <vt:lpstr>SELECTIVE SEARCH</vt:lpstr>
      <vt:lpstr>SELECTIVE SEARCH</vt:lpstr>
      <vt:lpstr>SELECTIVE SEARCH</vt:lpstr>
      <vt:lpstr>SELECTIVE SEARCH</vt:lpstr>
      <vt:lpstr>SELECTIVE SEARCH</vt:lpstr>
      <vt:lpstr>SELECTIVE SEARCH</vt:lpstr>
      <vt:lpstr>SELECTIVE SEARCH</vt:lpstr>
      <vt:lpstr>SELECTIVE SEARCH</vt:lpstr>
      <vt:lpstr>SELECTIVE SEARCH</vt:lpstr>
      <vt:lpstr>EDGEBOXES</vt:lpstr>
      <vt:lpstr>EDGEBOXES</vt:lpstr>
      <vt:lpstr>EDGEBOXES</vt:lpstr>
      <vt:lpstr>EDGEBOXES</vt:lpstr>
      <vt:lpstr>EDGEBOXES</vt:lpstr>
      <vt:lpstr>EDGEBOXES</vt:lpstr>
      <vt:lpstr>EDGEBOXES</vt:lpstr>
      <vt:lpstr>EDGEBOXES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250</cp:revision>
  <dcterms:created xsi:type="dcterms:W3CDTF">2021-12-29T15:52:30Z</dcterms:created>
  <dcterms:modified xsi:type="dcterms:W3CDTF">2021-12-29T16:50:26Z</dcterms:modified>
</cp:coreProperties>
</file>